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p:regular r:id="rId35"/>
      <p:bold r:id="rId36"/>
      <p:italic r:id="rId37"/>
      <p:boldItalic r:id="rId38"/>
    </p:embeddedFont>
    <p:embeddedFont>
      <p:font typeface="Nunito"/>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20" Type="http://schemas.openxmlformats.org/officeDocument/2006/relationships/slide" Target="slides/slide15.xml"/><Relationship Id="rId42" Type="http://schemas.openxmlformats.org/officeDocument/2006/relationships/font" Target="fonts/Nunito-boldItalic.fntdata"/><Relationship Id="rId41" Type="http://schemas.openxmlformats.org/officeDocument/2006/relationships/font" Target="fonts/Nunito-italic.fntdata"/><Relationship Id="rId22" Type="http://schemas.openxmlformats.org/officeDocument/2006/relationships/slide" Target="slides/slide17.xml"/><Relationship Id="rId44" Type="http://schemas.openxmlformats.org/officeDocument/2006/relationships/font" Target="fonts/Lato-bold.fntdata"/><Relationship Id="rId21" Type="http://schemas.openxmlformats.org/officeDocument/2006/relationships/slide" Target="slides/slide16.xml"/><Relationship Id="rId43" Type="http://schemas.openxmlformats.org/officeDocument/2006/relationships/font" Target="fonts/Lato-regular.fntdata"/><Relationship Id="rId24" Type="http://schemas.openxmlformats.org/officeDocument/2006/relationships/slide" Target="slides/slide19.xml"/><Relationship Id="rId46" Type="http://schemas.openxmlformats.org/officeDocument/2006/relationships/font" Target="fonts/Lato-boldItalic.fntdata"/><Relationship Id="rId23" Type="http://schemas.openxmlformats.org/officeDocument/2006/relationships/slide" Target="slides/slide18.xml"/><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Nunito-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2332e66a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2332e66a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2332e66a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2332e66a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2332e66a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2332e66a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2332e66a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2332e66a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2332e66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2332e66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2332e66a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2332e66a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2332e66a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22332e66a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2332e66a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22332e66a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2332e66a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22332e66a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2332e66a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22332e66a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9aaafa47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9aaafa47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2332e66a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22332e66a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2332e66a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22332e66a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2332e66a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2332e66a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19391dd7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19391dd7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19aaafa479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19aaafa479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92b0f57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92b0f57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9391dd7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19391dd7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9aaafa479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19aaafa479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19aaafa47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19aaafa47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9aaafa47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19aaafa47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9aaafa47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9aaafa47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9aaafa47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9aaafa47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9aaafa47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9aaafa47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9b2ee69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9b2ee69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92551f8f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192551f8f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2332e66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2332e66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2332e66a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22332e66a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9.png"/><Relationship Id="rId7"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link.springer.com/article/10.1007/s11277-019-06324-y" TargetMode="External"/><Relationship Id="rId4" Type="http://schemas.openxmlformats.org/officeDocument/2006/relationships/hyperlink" Target="https://www.mdpi.com/1424-8220/18/11/3845" TargetMode="External"/><Relationship Id="rId5" Type="http://schemas.openxmlformats.org/officeDocument/2006/relationships/hyperlink" Target="https://www.sciencedirect.com/science/article/abs/pii/S1574119216301262?via%3Dihub" TargetMode="External"/><Relationship Id="rId6" Type="http://schemas.openxmlformats.org/officeDocument/2006/relationships/hyperlink" Target="https://www.google.com/imghp?hl=en"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824600" y="1123650"/>
            <a:ext cx="74295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Road Quality assessment using multi-sensor fusion</a:t>
            </a:r>
            <a:endParaRPr/>
          </a:p>
        </p:txBody>
      </p:sp>
      <p:sp>
        <p:nvSpPr>
          <p:cNvPr id="129" name="Google Shape;129;p13"/>
          <p:cNvSpPr txBox="1"/>
          <p:nvPr>
            <p:ph idx="1" type="subTitle"/>
          </p:nvPr>
        </p:nvSpPr>
        <p:spPr>
          <a:xfrm>
            <a:off x="1858700" y="2918717"/>
            <a:ext cx="5361300" cy="10170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solidFill>
                  <a:srgbClr val="FF0000"/>
                </a:solidFill>
              </a:rPr>
              <a:t>           </a:t>
            </a:r>
            <a:r>
              <a:rPr lang="en">
                <a:solidFill>
                  <a:srgbClr val="FF0000"/>
                </a:solidFill>
              </a:rPr>
              <a:t>Mentor      </a:t>
            </a:r>
            <a:r>
              <a:rPr lang="en"/>
              <a:t>     : </a:t>
            </a:r>
            <a:r>
              <a:rPr b="1" lang="en" sz="1590">
                <a:solidFill>
                  <a:srgbClr val="0000FF"/>
                </a:solidFill>
              </a:rPr>
              <a:t>Dr. Hrishikesh Venkataraman</a:t>
            </a:r>
            <a:endParaRPr/>
          </a:p>
          <a:p>
            <a:pPr indent="0" lvl="0" marL="0" rtl="0" algn="l">
              <a:spcBef>
                <a:spcPts val="0"/>
              </a:spcBef>
              <a:spcAft>
                <a:spcPts val="0"/>
              </a:spcAft>
              <a:buNone/>
            </a:pPr>
            <a:r>
              <a:rPr lang="en">
                <a:solidFill>
                  <a:srgbClr val="FF0000"/>
                </a:solidFill>
              </a:rPr>
              <a:t>                      </a:t>
            </a:r>
            <a:r>
              <a:rPr lang="en">
                <a:solidFill>
                  <a:srgbClr val="FF0000"/>
                </a:solidFill>
              </a:rPr>
              <a:t>Presented by</a:t>
            </a:r>
            <a:r>
              <a:rPr lang="en"/>
              <a:t> : </a:t>
            </a:r>
            <a:r>
              <a:rPr lang="en"/>
              <a:t>Kajal (S20190020215)</a:t>
            </a:r>
            <a:endParaRPr/>
          </a:p>
          <a:p>
            <a:pPr indent="0" lvl="0" marL="0" rtl="0" algn="ctr">
              <a:spcBef>
                <a:spcPts val="0"/>
              </a:spcBef>
              <a:spcAft>
                <a:spcPts val="0"/>
              </a:spcAft>
              <a:buNone/>
            </a:pPr>
            <a:r>
              <a:rPr lang="en"/>
              <a:t>                                    L. saicharan (S20190020228)</a:t>
            </a:r>
            <a:endParaRPr/>
          </a:p>
          <a:p>
            <a:pPr indent="0" lvl="0" marL="0" rtl="0" algn="l">
              <a:spcBef>
                <a:spcPts val="0"/>
              </a:spcBef>
              <a:spcAft>
                <a:spcPts val="0"/>
              </a:spcAft>
              <a:buNone/>
            </a:pPr>
            <a:r>
              <a:rPr lang="en"/>
              <a:t>		  </a:t>
            </a:r>
            <a:r>
              <a:rPr lang="en">
                <a:solidFill>
                  <a:srgbClr val="FF0000"/>
                </a:solidFill>
              </a:rPr>
              <a:t>Group code   </a:t>
            </a:r>
            <a:r>
              <a:rPr lang="en">
                <a:solidFill>
                  <a:srgbClr val="7F6000"/>
                </a:solidFill>
              </a:rPr>
              <a:t>: </a:t>
            </a:r>
            <a:r>
              <a:rPr lang="en"/>
              <a:t>B22HVR04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2"/>
          <p:cNvSpPr txBox="1"/>
          <p:nvPr>
            <p:ph type="title"/>
          </p:nvPr>
        </p:nvSpPr>
        <p:spPr>
          <a:xfrm>
            <a:off x="819150" y="498625"/>
            <a:ext cx="7505700" cy="70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analysis</a:t>
            </a:r>
            <a:endParaRPr/>
          </a:p>
        </p:txBody>
      </p:sp>
      <p:sp>
        <p:nvSpPr>
          <p:cNvPr id="215" name="Google Shape;215;p22"/>
          <p:cNvSpPr txBox="1"/>
          <p:nvPr>
            <p:ph idx="1" type="body"/>
          </p:nvPr>
        </p:nvSpPr>
        <p:spPr>
          <a:xfrm>
            <a:off x="819150" y="1245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From observation, EMAx and x are highly correlated as EMAx is nothing but the function of x</a:t>
            </a:r>
            <a:endParaRPr/>
          </a:p>
          <a:p>
            <a:pPr indent="-311150" lvl="0" marL="457200" rtl="0" algn="l">
              <a:spcBef>
                <a:spcPts val="0"/>
              </a:spcBef>
              <a:spcAft>
                <a:spcPts val="0"/>
              </a:spcAft>
              <a:buSzPts val="1300"/>
              <a:buChar char="❖"/>
            </a:pPr>
            <a:r>
              <a:rPr lang="en"/>
              <a:t>And </a:t>
            </a:r>
            <a:r>
              <a:rPr lang="en"/>
              <a:t>similarly</a:t>
            </a:r>
            <a:r>
              <a:rPr lang="en"/>
              <a:t> EMAy and y along with EMAz and z</a:t>
            </a:r>
            <a:endParaRPr/>
          </a:p>
        </p:txBody>
      </p:sp>
      <p:pic>
        <p:nvPicPr>
          <p:cNvPr id="216" name="Google Shape;216;p22"/>
          <p:cNvPicPr preferRelativeResize="0"/>
          <p:nvPr/>
        </p:nvPicPr>
        <p:blipFill>
          <a:blip r:embed="rId3">
            <a:alphaModFix/>
          </a:blip>
          <a:stretch>
            <a:fillRect/>
          </a:stretch>
        </p:blipFill>
        <p:spPr>
          <a:xfrm>
            <a:off x="933450" y="2095513"/>
            <a:ext cx="6991350" cy="1666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3"/>
          <p:cNvSpPr txBox="1"/>
          <p:nvPr>
            <p:ph type="title"/>
          </p:nvPr>
        </p:nvSpPr>
        <p:spPr>
          <a:xfrm>
            <a:off x="533400" y="3557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Analysis</a:t>
            </a:r>
            <a:endParaRPr/>
          </a:p>
        </p:txBody>
      </p:sp>
      <p:sp>
        <p:nvSpPr>
          <p:cNvPr id="222" name="Google Shape;222;p23"/>
          <p:cNvSpPr txBox="1"/>
          <p:nvPr>
            <p:ph idx="1" type="body"/>
          </p:nvPr>
        </p:nvSpPr>
        <p:spPr>
          <a:xfrm>
            <a:off x="533400" y="1123250"/>
            <a:ext cx="33345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As we can see there is not much correlation between x, y and z and hence they can be used as different feature in the model</a:t>
            </a:r>
            <a:endParaRPr/>
          </a:p>
          <a:p>
            <a:pPr indent="-311150" lvl="0" marL="457200" rtl="0" algn="l">
              <a:spcBef>
                <a:spcPts val="0"/>
              </a:spcBef>
              <a:spcAft>
                <a:spcPts val="0"/>
              </a:spcAft>
              <a:buSzPts val="1300"/>
              <a:buChar char="❖"/>
            </a:pPr>
            <a:r>
              <a:rPr lang="en"/>
              <a:t>But </a:t>
            </a:r>
            <a:r>
              <a:rPr lang="en"/>
              <a:t>since</a:t>
            </a:r>
            <a:r>
              <a:rPr lang="en"/>
              <a:t> the thresholding mechanisms used (in the coming slides) are dealing with only one axis at a time, we can not combing them as of now</a:t>
            </a:r>
            <a:endParaRPr/>
          </a:p>
          <a:p>
            <a:pPr indent="0" lvl="0" marL="457200" rtl="0" algn="l">
              <a:spcBef>
                <a:spcPts val="1200"/>
              </a:spcBef>
              <a:spcAft>
                <a:spcPts val="1200"/>
              </a:spcAft>
              <a:buNone/>
            </a:pPr>
            <a:r>
              <a:t/>
            </a:r>
            <a:endParaRPr/>
          </a:p>
        </p:txBody>
      </p:sp>
      <p:pic>
        <p:nvPicPr>
          <p:cNvPr id="223" name="Google Shape;223;p23"/>
          <p:cNvPicPr preferRelativeResize="0"/>
          <p:nvPr/>
        </p:nvPicPr>
        <p:blipFill>
          <a:blip r:embed="rId3">
            <a:alphaModFix/>
          </a:blip>
          <a:stretch>
            <a:fillRect/>
          </a:stretch>
        </p:blipFill>
        <p:spPr>
          <a:xfrm>
            <a:off x="4458480" y="422800"/>
            <a:ext cx="4271997" cy="4297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4"/>
          <p:cNvSpPr txBox="1"/>
          <p:nvPr>
            <p:ph type="title"/>
          </p:nvPr>
        </p:nvSpPr>
        <p:spPr>
          <a:xfrm>
            <a:off x="676275" y="2435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features</a:t>
            </a:r>
            <a:endParaRPr/>
          </a:p>
        </p:txBody>
      </p:sp>
      <p:sp>
        <p:nvSpPr>
          <p:cNvPr id="229" name="Google Shape;229;p24"/>
          <p:cNvSpPr txBox="1"/>
          <p:nvPr>
            <p:ph idx="1" type="body"/>
          </p:nvPr>
        </p:nvSpPr>
        <p:spPr>
          <a:xfrm>
            <a:off x="676275" y="817125"/>
            <a:ext cx="7505700" cy="24480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Using different lag values to create a delayed version of the signal</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And differencing them to use ARIMA model</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230" name="Google Shape;230;p24"/>
          <p:cNvPicPr preferRelativeResize="0"/>
          <p:nvPr/>
        </p:nvPicPr>
        <p:blipFill>
          <a:blip r:embed="rId3">
            <a:alphaModFix/>
          </a:blip>
          <a:stretch>
            <a:fillRect/>
          </a:stretch>
        </p:blipFill>
        <p:spPr>
          <a:xfrm>
            <a:off x="458900" y="1198100"/>
            <a:ext cx="8401274" cy="536800"/>
          </a:xfrm>
          <a:prstGeom prst="rect">
            <a:avLst/>
          </a:prstGeom>
          <a:noFill/>
          <a:ln>
            <a:noFill/>
          </a:ln>
        </p:spPr>
      </p:pic>
      <p:pic>
        <p:nvPicPr>
          <p:cNvPr id="231" name="Google Shape;231;p24"/>
          <p:cNvPicPr preferRelativeResize="0"/>
          <p:nvPr/>
        </p:nvPicPr>
        <p:blipFill>
          <a:blip r:embed="rId4">
            <a:alphaModFix/>
          </a:blip>
          <a:stretch>
            <a:fillRect/>
          </a:stretch>
        </p:blipFill>
        <p:spPr>
          <a:xfrm>
            <a:off x="825950" y="2692950"/>
            <a:ext cx="4714875" cy="1133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37" name="Google Shape;237;p2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8" name="Google Shape;238;p25"/>
          <p:cNvPicPr preferRelativeResize="0"/>
          <p:nvPr/>
        </p:nvPicPr>
        <p:blipFill>
          <a:blip r:embed="rId3">
            <a:alphaModFix/>
          </a:blip>
          <a:stretch>
            <a:fillRect/>
          </a:stretch>
        </p:blipFill>
        <p:spPr>
          <a:xfrm>
            <a:off x="1013750" y="269350"/>
            <a:ext cx="7116525" cy="2509875"/>
          </a:xfrm>
          <a:prstGeom prst="rect">
            <a:avLst/>
          </a:prstGeom>
          <a:noFill/>
          <a:ln>
            <a:noFill/>
          </a:ln>
        </p:spPr>
      </p:pic>
      <p:pic>
        <p:nvPicPr>
          <p:cNvPr id="239" name="Google Shape;239;p25"/>
          <p:cNvPicPr preferRelativeResize="0"/>
          <p:nvPr/>
        </p:nvPicPr>
        <p:blipFill>
          <a:blip r:embed="rId4">
            <a:alphaModFix/>
          </a:blip>
          <a:stretch>
            <a:fillRect/>
          </a:stretch>
        </p:blipFill>
        <p:spPr>
          <a:xfrm>
            <a:off x="905375" y="2779225"/>
            <a:ext cx="7333250" cy="21601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6"/>
          <p:cNvSpPr txBox="1"/>
          <p:nvPr>
            <p:ph type="title"/>
          </p:nvPr>
        </p:nvSpPr>
        <p:spPr>
          <a:xfrm>
            <a:off x="594650" y="2700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of generated features</a:t>
            </a:r>
            <a:endParaRPr/>
          </a:p>
        </p:txBody>
      </p:sp>
      <p:sp>
        <p:nvSpPr>
          <p:cNvPr id="245" name="Google Shape;245;p26"/>
          <p:cNvSpPr txBox="1"/>
          <p:nvPr>
            <p:ph idx="1" type="body"/>
          </p:nvPr>
        </p:nvSpPr>
        <p:spPr>
          <a:xfrm>
            <a:off x="819150" y="908275"/>
            <a:ext cx="7505700" cy="353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2E2E2E"/>
                </a:solidFill>
                <a:highlight>
                  <a:schemeClr val="dk1"/>
                </a:highlight>
                <a:latin typeface="Roboto"/>
                <a:ea typeface="Roboto"/>
                <a:cs typeface="Roboto"/>
                <a:sym typeface="Roboto"/>
              </a:rPr>
              <a:t>The difference 3 and difference 20 has low correlation with the original z-acceleration then the shifted values. Hence, they'll be more useful.</a:t>
            </a:r>
            <a:endParaRPr>
              <a:solidFill>
                <a:srgbClr val="2E2E2E"/>
              </a:solidFill>
              <a:highlight>
                <a:schemeClr val="dk1"/>
              </a:highlight>
            </a:endParaRPr>
          </a:p>
        </p:txBody>
      </p:sp>
      <p:pic>
        <p:nvPicPr>
          <p:cNvPr id="246" name="Google Shape;246;p26"/>
          <p:cNvPicPr preferRelativeResize="0"/>
          <p:nvPr/>
        </p:nvPicPr>
        <p:blipFill>
          <a:blip r:embed="rId3">
            <a:alphaModFix/>
          </a:blip>
          <a:stretch>
            <a:fillRect/>
          </a:stretch>
        </p:blipFill>
        <p:spPr>
          <a:xfrm>
            <a:off x="214275" y="1583075"/>
            <a:ext cx="3996849" cy="3274675"/>
          </a:xfrm>
          <a:prstGeom prst="rect">
            <a:avLst/>
          </a:prstGeom>
          <a:noFill/>
          <a:ln>
            <a:noFill/>
          </a:ln>
        </p:spPr>
      </p:pic>
      <p:pic>
        <p:nvPicPr>
          <p:cNvPr id="247" name="Google Shape;247;p26"/>
          <p:cNvPicPr preferRelativeResize="0"/>
          <p:nvPr/>
        </p:nvPicPr>
        <p:blipFill>
          <a:blip r:embed="rId4">
            <a:alphaModFix/>
          </a:blip>
          <a:stretch>
            <a:fillRect/>
          </a:stretch>
        </p:blipFill>
        <p:spPr>
          <a:xfrm>
            <a:off x="4269500" y="1734900"/>
            <a:ext cx="4473124" cy="3122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7"/>
          <p:cNvSpPr txBox="1"/>
          <p:nvPr>
            <p:ph type="title"/>
          </p:nvPr>
        </p:nvSpPr>
        <p:spPr>
          <a:xfrm>
            <a:off x="819150" y="4067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Different Thresholding Mechanism</a:t>
            </a:r>
            <a:endParaRPr/>
          </a:p>
          <a:p>
            <a:pPr indent="0" lvl="0" marL="0" rtl="0" algn="l">
              <a:spcBef>
                <a:spcPts val="0"/>
              </a:spcBef>
              <a:spcAft>
                <a:spcPts val="0"/>
              </a:spcAft>
              <a:buNone/>
            </a:pPr>
            <a:r>
              <a:t/>
            </a:r>
            <a:endParaRPr/>
          </a:p>
        </p:txBody>
      </p:sp>
      <p:sp>
        <p:nvSpPr>
          <p:cNvPr id="253" name="Google Shape;253;p27"/>
          <p:cNvSpPr txBox="1"/>
          <p:nvPr>
            <p:ph idx="1" type="body"/>
          </p:nvPr>
        </p:nvSpPr>
        <p:spPr>
          <a:xfrm>
            <a:off x="859975" y="1051150"/>
            <a:ext cx="7505700" cy="2948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Z-Threshold </a:t>
            </a:r>
            <a:endParaRPr sz="1500"/>
          </a:p>
          <a:p>
            <a:pPr indent="-323850" lvl="1" marL="914400" rtl="0" algn="l">
              <a:spcBef>
                <a:spcPts val="0"/>
              </a:spcBef>
              <a:spcAft>
                <a:spcPts val="0"/>
              </a:spcAft>
              <a:buSzPts val="1500"/>
              <a:buChar char="➢"/>
            </a:pPr>
            <a:r>
              <a:rPr lang="en" sz="1500"/>
              <a:t>Deals with the EMAz value of the series and checks the following:</a:t>
            </a:r>
            <a:endParaRPr sz="1500"/>
          </a:p>
          <a:p>
            <a:pPr indent="-323850" lvl="1" marL="914400" rtl="0" algn="l">
              <a:spcBef>
                <a:spcPts val="0"/>
              </a:spcBef>
              <a:spcAft>
                <a:spcPts val="0"/>
              </a:spcAft>
              <a:buSzPts val="1500"/>
              <a:buChar char="➢"/>
            </a:pPr>
            <a:r>
              <a:rPr lang="en" sz="1500"/>
              <a:t>1 when EMAz &gt; mean + std : bump</a:t>
            </a:r>
            <a:endParaRPr sz="1500"/>
          </a:p>
          <a:p>
            <a:pPr indent="0" lvl="0" marL="914400" rtl="0" algn="l">
              <a:spcBef>
                <a:spcPts val="1200"/>
              </a:spcBef>
              <a:spcAft>
                <a:spcPts val="0"/>
              </a:spcAft>
              <a:buNone/>
            </a:pPr>
            <a:r>
              <a:rPr lang="en" sz="1500"/>
              <a:t>0 when EMAz &gt; mean- std and EMAz &lt; mean +std : plain road</a:t>
            </a:r>
            <a:endParaRPr sz="1500"/>
          </a:p>
          <a:p>
            <a:pPr indent="0" lvl="0" marL="914400" rtl="0" algn="l">
              <a:spcBef>
                <a:spcPts val="1200"/>
              </a:spcBef>
              <a:spcAft>
                <a:spcPts val="0"/>
              </a:spcAft>
              <a:buNone/>
            </a:pPr>
            <a:r>
              <a:rPr lang="en" sz="1500"/>
              <a:t>-1 when EMAz &lt; mean -std : pothole</a:t>
            </a:r>
            <a:endParaRPr sz="1500"/>
          </a:p>
          <a:p>
            <a:pPr indent="-323850" lvl="0" marL="457200" rtl="0" algn="l">
              <a:spcBef>
                <a:spcPts val="1200"/>
              </a:spcBef>
              <a:spcAft>
                <a:spcPts val="0"/>
              </a:spcAft>
              <a:buSzPts val="1500"/>
              <a:buChar char="❖"/>
            </a:pPr>
            <a:r>
              <a:rPr lang="en" sz="1500"/>
              <a:t>For example:</a:t>
            </a:r>
            <a:endParaRPr sz="1500"/>
          </a:p>
          <a:p>
            <a:pPr indent="0" lvl="0" marL="457200" rtl="0" algn="l">
              <a:spcBef>
                <a:spcPts val="1200"/>
              </a:spcBef>
              <a:spcAft>
                <a:spcPts val="1200"/>
              </a:spcAft>
              <a:buNone/>
            </a:pPr>
            <a:r>
              <a:t/>
            </a:r>
            <a:endParaRPr sz="1500"/>
          </a:p>
        </p:txBody>
      </p:sp>
      <p:pic>
        <p:nvPicPr>
          <p:cNvPr id="254" name="Google Shape;254;p27"/>
          <p:cNvPicPr preferRelativeResize="0"/>
          <p:nvPr/>
        </p:nvPicPr>
        <p:blipFill>
          <a:blip r:embed="rId3">
            <a:alphaModFix/>
          </a:blip>
          <a:stretch>
            <a:fillRect/>
          </a:stretch>
        </p:blipFill>
        <p:spPr>
          <a:xfrm>
            <a:off x="3105475" y="2689800"/>
            <a:ext cx="5219375" cy="2259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8"/>
          <p:cNvSpPr txBox="1"/>
          <p:nvPr>
            <p:ph type="title"/>
          </p:nvPr>
        </p:nvSpPr>
        <p:spPr>
          <a:xfrm>
            <a:off x="819150" y="4067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Different Thresholding Mechanism</a:t>
            </a:r>
            <a:endParaRPr/>
          </a:p>
          <a:p>
            <a:pPr indent="0" lvl="0" marL="0" rtl="0" algn="l">
              <a:spcBef>
                <a:spcPts val="0"/>
              </a:spcBef>
              <a:spcAft>
                <a:spcPts val="0"/>
              </a:spcAft>
              <a:buNone/>
            </a:pPr>
            <a:r>
              <a:t/>
            </a:r>
            <a:endParaRPr/>
          </a:p>
        </p:txBody>
      </p:sp>
      <p:sp>
        <p:nvSpPr>
          <p:cNvPr id="260" name="Google Shape;260;p28"/>
          <p:cNvSpPr txBox="1"/>
          <p:nvPr>
            <p:ph idx="1" type="body"/>
          </p:nvPr>
        </p:nvSpPr>
        <p:spPr>
          <a:xfrm>
            <a:off x="859975" y="1051150"/>
            <a:ext cx="7505700" cy="2948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Z-diff</a:t>
            </a:r>
            <a:endParaRPr sz="1500"/>
          </a:p>
          <a:p>
            <a:pPr indent="-323850" lvl="1" marL="914400" rtl="0" algn="l">
              <a:spcBef>
                <a:spcPts val="0"/>
              </a:spcBef>
              <a:spcAft>
                <a:spcPts val="0"/>
              </a:spcAft>
              <a:buSzPts val="1500"/>
              <a:buChar char="➢"/>
            </a:pPr>
            <a:r>
              <a:rPr lang="en" sz="1500"/>
              <a:t>Deals with the lag values of the z acceleration of the series and checks the following:</a:t>
            </a:r>
            <a:endParaRPr sz="1500"/>
          </a:p>
          <a:p>
            <a:pPr indent="-323850" lvl="1" marL="914400" rtl="0" algn="l">
              <a:spcBef>
                <a:spcPts val="0"/>
              </a:spcBef>
              <a:spcAft>
                <a:spcPts val="0"/>
              </a:spcAft>
              <a:buSzPts val="1500"/>
              <a:buChar char="➢"/>
            </a:pPr>
            <a:r>
              <a:rPr lang="en" sz="1500"/>
              <a:t>1 when lag_0 - lag_1 &gt; mean: bump</a:t>
            </a:r>
            <a:endParaRPr sz="1500"/>
          </a:p>
          <a:p>
            <a:pPr indent="0" lvl="0" marL="914400" rtl="0" algn="l">
              <a:spcBef>
                <a:spcPts val="1200"/>
              </a:spcBef>
              <a:spcAft>
                <a:spcPts val="0"/>
              </a:spcAft>
              <a:buNone/>
            </a:pPr>
            <a:r>
              <a:rPr lang="en" sz="1500"/>
              <a:t>0 when lag_0 - lag_1&gt; mean- std and lag_0 - lag_1&lt; mean +std : plain road</a:t>
            </a:r>
            <a:endParaRPr sz="1500"/>
          </a:p>
          <a:p>
            <a:pPr indent="0" lvl="0" marL="914400" rtl="0" algn="l">
              <a:spcBef>
                <a:spcPts val="1200"/>
              </a:spcBef>
              <a:spcAft>
                <a:spcPts val="0"/>
              </a:spcAft>
              <a:buNone/>
            </a:pPr>
            <a:r>
              <a:rPr lang="en" sz="1500"/>
              <a:t>-1 when lag_0 - lag_1&lt; mean -std : pothole</a:t>
            </a:r>
            <a:endParaRPr sz="1500"/>
          </a:p>
          <a:p>
            <a:pPr indent="-323850" lvl="0" marL="457200" rtl="0" algn="l">
              <a:spcBef>
                <a:spcPts val="1200"/>
              </a:spcBef>
              <a:spcAft>
                <a:spcPts val="0"/>
              </a:spcAft>
              <a:buSzPts val="1500"/>
              <a:buChar char="❖"/>
            </a:pPr>
            <a:r>
              <a:rPr lang="en" sz="1500"/>
              <a:t>For example:</a:t>
            </a:r>
            <a:endParaRPr sz="1500"/>
          </a:p>
          <a:p>
            <a:pPr indent="0" lvl="0" marL="457200" rtl="0" algn="l">
              <a:spcBef>
                <a:spcPts val="1200"/>
              </a:spcBef>
              <a:spcAft>
                <a:spcPts val="1200"/>
              </a:spcAft>
              <a:buNone/>
            </a:pPr>
            <a:r>
              <a:t/>
            </a:r>
            <a:endParaRPr sz="1500"/>
          </a:p>
        </p:txBody>
      </p:sp>
      <p:pic>
        <p:nvPicPr>
          <p:cNvPr id="261" name="Google Shape;261;p28"/>
          <p:cNvPicPr preferRelativeResize="0"/>
          <p:nvPr/>
        </p:nvPicPr>
        <p:blipFill>
          <a:blip r:embed="rId3">
            <a:alphaModFix/>
          </a:blip>
          <a:stretch>
            <a:fillRect/>
          </a:stretch>
        </p:blipFill>
        <p:spPr>
          <a:xfrm>
            <a:off x="3752838" y="2996975"/>
            <a:ext cx="3495675" cy="1619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9"/>
          <p:cNvSpPr txBox="1"/>
          <p:nvPr>
            <p:ph type="title"/>
          </p:nvPr>
        </p:nvSpPr>
        <p:spPr>
          <a:xfrm>
            <a:off x="819150" y="4067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Different Thresholding Mechanism</a:t>
            </a:r>
            <a:endParaRPr/>
          </a:p>
          <a:p>
            <a:pPr indent="0" lvl="0" marL="0" rtl="0" algn="l">
              <a:spcBef>
                <a:spcPts val="0"/>
              </a:spcBef>
              <a:spcAft>
                <a:spcPts val="0"/>
              </a:spcAft>
              <a:buNone/>
            </a:pPr>
            <a:r>
              <a:t/>
            </a:r>
            <a:endParaRPr/>
          </a:p>
        </p:txBody>
      </p:sp>
      <p:sp>
        <p:nvSpPr>
          <p:cNvPr id="267" name="Google Shape;267;p29"/>
          <p:cNvSpPr txBox="1"/>
          <p:nvPr>
            <p:ph idx="1" type="body"/>
          </p:nvPr>
        </p:nvSpPr>
        <p:spPr>
          <a:xfrm>
            <a:off x="859975" y="1051150"/>
            <a:ext cx="7505700" cy="2948700"/>
          </a:xfrm>
          <a:prstGeom prst="rect">
            <a:avLst/>
          </a:prstGeom>
        </p:spPr>
        <p:txBody>
          <a:bodyPr anchorCtr="0" anchor="t" bIns="91425" lIns="91425" spcFirstLastPara="1" rIns="91425" wrap="square" tIns="91425">
            <a:normAutofit/>
          </a:bodyPr>
          <a:lstStyle/>
          <a:p>
            <a:pPr indent="-323850" lvl="1" marL="914400" rtl="0" algn="l">
              <a:spcBef>
                <a:spcPts val="0"/>
              </a:spcBef>
              <a:spcAft>
                <a:spcPts val="0"/>
              </a:spcAft>
              <a:buSzPts val="1500"/>
              <a:buChar char="➢"/>
            </a:pPr>
            <a:r>
              <a:rPr lang="en" sz="1500"/>
              <a:t>G-zero</a:t>
            </a:r>
            <a:endParaRPr sz="1500"/>
          </a:p>
          <a:p>
            <a:pPr indent="-323850" lvl="1" marL="914400" rtl="0" algn="l">
              <a:spcBef>
                <a:spcPts val="0"/>
              </a:spcBef>
              <a:spcAft>
                <a:spcPts val="0"/>
              </a:spcAft>
              <a:buSzPts val="1500"/>
              <a:buChar char="➢"/>
            </a:pPr>
            <a:r>
              <a:rPr lang="en" sz="1500"/>
              <a:t>This states that when the body is about to enter or exit a pothole, the body is in the state of freefall which is indicated by all the three acceleration values being almost equal to 0</a:t>
            </a:r>
            <a:endParaRPr sz="1500"/>
          </a:p>
          <a:p>
            <a:pPr indent="-323850" lvl="0" marL="457200" rtl="0" algn="l">
              <a:spcBef>
                <a:spcPts val="0"/>
              </a:spcBef>
              <a:spcAft>
                <a:spcPts val="0"/>
              </a:spcAft>
              <a:buSzPts val="1500"/>
              <a:buChar char="❖"/>
            </a:pPr>
            <a:r>
              <a:rPr lang="en" sz="1500"/>
              <a:t>For example:</a:t>
            </a:r>
            <a:endParaRPr sz="1500"/>
          </a:p>
          <a:p>
            <a:pPr indent="0" lvl="0" marL="457200" rtl="0" algn="l">
              <a:spcBef>
                <a:spcPts val="1200"/>
              </a:spcBef>
              <a:spcAft>
                <a:spcPts val="1200"/>
              </a:spcAft>
              <a:buNone/>
            </a:pPr>
            <a:r>
              <a:t/>
            </a:r>
            <a:endParaRPr sz="1500"/>
          </a:p>
        </p:txBody>
      </p:sp>
      <p:pic>
        <p:nvPicPr>
          <p:cNvPr id="268" name="Google Shape;268;p29"/>
          <p:cNvPicPr preferRelativeResize="0"/>
          <p:nvPr/>
        </p:nvPicPr>
        <p:blipFill>
          <a:blip r:embed="rId3">
            <a:alphaModFix/>
          </a:blip>
          <a:stretch>
            <a:fillRect/>
          </a:stretch>
        </p:blipFill>
        <p:spPr>
          <a:xfrm>
            <a:off x="3418800" y="2209101"/>
            <a:ext cx="4421800" cy="2567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0"/>
          <p:cNvSpPr txBox="1"/>
          <p:nvPr>
            <p:ph type="title"/>
          </p:nvPr>
        </p:nvSpPr>
        <p:spPr>
          <a:xfrm>
            <a:off x="819150" y="40677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Classification Models</a:t>
            </a:r>
            <a:endParaRPr/>
          </a:p>
          <a:p>
            <a:pPr indent="0" lvl="0" marL="0" rtl="0" algn="l">
              <a:spcBef>
                <a:spcPts val="0"/>
              </a:spcBef>
              <a:spcAft>
                <a:spcPts val="0"/>
              </a:spcAft>
              <a:buNone/>
            </a:pPr>
            <a:r>
              <a:rPr lang="en"/>
              <a:t>LDA</a:t>
            </a:r>
            <a:endParaRPr/>
          </a:p>
          <a:p>
            <a:pPr indent="0" lvl="0" marL="0" rtl="0" algn="l">
              <a:spcBef>
                <a:spcPts val="0"/>
              </a:spcBef>
              <a:spcAft>
                <a:spcPts val="0"/>
              </a:spcAft>
              <a:buNone/>
            </a:pPr>
            <a:r>
              <a:t/>
            </a:r>
            <a:endParaRPr/>
          </a:p>
        </p:txBody>
      </p:sp>
      <p:sp>
        <p:nvSpPr>
          <p:cNvPr id="274" name="Google Shape;274;p30"/>
          <p:cNvSpPr txBox="1"/>
          <p:nvPr>
            <p:ph idx="1" type="body"/>
          </p:nvPr>
        </p:nvSpPr>
        <p:spPr>
          <a:xfrm>
            <a:off x="819150" y="1581825"/>
            <a:ext cx="7505700" cy="26733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Clr>
                <a:srgbClr val="383838"/>
              </a:buClr>
              <a:buSzPts val="1300"/>
              <a:buChar char="❖"/>
            </a:pPr>
            <a:r>
              <a:rPr lang="en" sz="1200">
                <a:solidFill>
                  <a:srgbClr val="383838"/>
                </a:solidFill>
                <a:highlight>
                  <a:schemeClr val="dk1"/>
                </a:highlight>
                <a:latin typeface="Arial"/>
                <a:ea typeface="Arial"/>
                <a:cs typeface="Arial"/>
                <a:sym typeface="Arial"/>
              </a:rPr>
              <a:t>It works by calculating summary statistics for the input features by class label, such as the mean and standard deviation.</a:t>
            </a:r>
            <a:endParaRPr sz="1200">
              <a:solidFill>
                <a:srgbClr val="383838"/>
              </a:solidFill>
              <a:highlight>
                <a:schemeClr val="dk1"/>
              </a:highlight>
              <a:latin typeface="Arial"/>
              <a:ea typeface="Arial"/>
              <a:cs typeface="Arial"/>
              <a:sym typeface="Arial"/>
            </a:endParaRPr>
          </a:p>
          <a:p>
            <a:pPr indent="-304800" lvl="0" marL="457200" rtl="0" algn="l">
              <a:spcBef>
                <a:spcPts val="0"/>
              </a:spcBef>
              <a:spcAft>
                <a:spcPts val="0"/>
              </a:spcAft>
              <a:buClr>
                <a:srgbClr val="383838"/>
              </a:buClr>
              <a:buSzPts val="1200"/>
              <a:buFont typeface="Arial"/>
              <a:buChar char="❖"/>
            </a:pPr>
            <a:r>
              <a:rPr lang="en" sz="1200">
                <a:solidFill>
                  <a:srgbClr val="383838"/>
                </a:solidFill>
                <a:highlight>
                  <a:schemeClr val="dk1"/>
                </a:highlight>
                <a:latin typeface="Arial"/>
                <a:ea typeface="Arial"/>
                <a:cs typeface="Arial"/>
                <a:sym typeface="Arial"/>
              </a:rPr>
              <a:t>These statistics represent the model learned from the training data.</a:t>
            </a:r>
            <a:endParaRPr sz="1200">
              <a:solidFill>
                <a:srgbClr val="383838"/>
              </a:solidFill>
              <a:highlight>
                <a:schemeClr val="dk1"/>
              </a:highlight>
              <a:latin typeface="Arial"/>
              <a:ea typeface="Arial"/>
              <a:cs typeface="Arial"/>
              <a:sym typeface="Arial"/>
            </a:endParaRPr>
          </a:p>
          <a:p>
            <a:pPr indent="-304800" lvl="0" marL="457200" rtl="0" algn="l">
              <a:spcBef>
                <a:spcPts val="0"/>
              </a:spcBef>
              <a:spcAft>
                <a:spcPts val="0"/>
              </a:spcAft>
              <a:buClr>
                <a:srgbClr val="383838"/>
              </a:buClr>
              <a:buSzPts val="1200"/>
              <a:buFont typeface="Arial"/>
              <a:buChar char="❖"/>
            </a:pPr>
            <a:r>
              <a:rPr lang="en" sz="1200">
                <a:solidFill>
                  <a:srgbClr val="383838"/>
                </a:solidFill>
                <a:highlight>
                  <a:schemeClr val="dk1"/>
                </a:highlight>
                <a:latin typeface="Arial"/>
                <a:ea typeface="Arial"/>
                <a:cs typeface="Arial"/>
                <a:sym typeface="Arial"/>
              </a:rPr>
              <a:t>Maximises the j(w) function which is the ratio of between </a:t>
            </a:r>
            <a:r>
              <a:rPr lang="en" sz="1200">
                <a:solidFill>
                  <a:srgbClr val="383838"/>
                </a:solidFill>
                <a:highlight>
                  <a:schemeClr val="dk1"/>
                </a:highlight>
                <a:latin typeface="Arial"/>
                <a:ea typeface="Arial"/>
                <a:cs typeface="Arial"/>
                <a:sym typeface="Arial"/>
              </a:rPr>
              <a:t>classes</a:t>
            </a:r>
            <a:r>
              <a:rPr lang="en" sz="1200">
                <a:solidFill>
                  <a:srgbClr val="383838"/>
                </a:solidFill>
                <a:highlight>
                  <a:schemeClr val="dk1"/>
                </a:highlight>
                <a:latin typeface="Arial"/>
                <a:ea typeface="Arial"/>
                <a:cs typeface="Arial"/>
                <a:sym typeface="Arial"/>
              </a:rPr>
              <a:t> variance and within class variance</a:t>
            </a:r>
            <a:endParaRPr sz="1200">
              <a:solidFill>
                <a:srgbClr val="383838"/>
              </a:solidFill>
              <a:highlight>
                <a:schemeClr val="dk1"/>
              </a:highlight>
              <a:latin typeface="Arial"/>
              <a:ea typeface="Arial"/>
              <a:cs typeface="Arial"/>
              <a:sym typeface="Arial"/>
            </a:endParaRPr>
          </a:p>
          <a:p>
            <a:pPr indent="-304800" lvl="0" marL="457200" rtl="0" algn="l">
              <a:spcBef>
                <a:spcPts val="0"/>
              </a:spcBef>
              <a:spcAft>
                <a:spcPts val="0"/>
              </a:spcAft>
              <a:buClr>
                <a:srgbClr val="383838"/>
              </a:buClr>
              <a:buSzPts val="1200"/>
              <a:buFont typeface="Arial"/>
              <a:buChar char="❖"/>
            </a:pPr>
            <a:r>
              <a:rPr lang="en" sz="1200">
                <a:solidFill>
                  <a:srgbClr val="383838"/>
                </a:solidFill>
                <a:highlight>
                  <a:schemeClr val="dk1"/>
                </a:highlight>
                <a:latin typeface="Arial"/>
                <a:ea typeface="Arial"/>
                <a:cs typeface="Arial"/>
                <a:sym typeface="Arial"/>
              </a:rPr>
              <a:t>The between class variance needs to be maximised and the within class variance should be minimum.</a:t>
            </a:r>
            <a:endParaRPr>
              <a:solidFill>
                <a:srgbClr val="383838"/>
              </a:solidFill>
              <a:highlight>
                <a:schemeClr val="dk1"/>
              </a:highlight>
            </a:endParaRPr>
          </a:p>
          <a:p>
            <a:pPr indent="0" lvl="0" marL="0" rtl="0" algn="l">
              <a:spcBef>
                <a:spcPts val="1200"/>
              </a:spcBef>
              <a:spcAft>
                <a:spcPts val="0"/>
              </a:spcAft>
              <a:buNone/>
            </a:pPr>
            <a:r>
              <a:rPr lang="en"/>
              <a:t>Accuracy with Z- thres: 95%</a:t>
            </a:r>
            <a:endParaRPr/>
          </a:p>
          <a:p>
            <a:pPr indent="0" lvl="0" marL="0" rtl="0" algn="l">
              <a:spcBef>
                <a:spcPts val="1200"/>
              </a:spcBef>
              <a:spcAft>
                <a:spcPts val="0"/>
              </a:spcAft>
              <a:buNone/>
            </a:pPr>
            <a:r>
              <a:rPr lang="en"/>
              <a:t>Accuracy with Z- diff: 97%</a:t>
            </a:r>
            <a:endParaRPr/>
          </a:p>
          <a:p>
            <a:pPr indent="0" lvl="0" marL="0" rtl="0" algn="l">
              <a:spcBef>
                <a:spcPts val="1200"/>
              </a:spcBef>
              <a:spcAft>
                <a:spcPts val="0"/>
              </a:spcAft>
              <a:buNone/>
            </a:pPr>
            <a:r>
              <a:rPr lang="en"/>
              <a:t>Accuracy with G-zero: 96%</a:t>
            </a:r>
            <a:endParaRPr/>
          </a:p>
          <a:p>
            <a:pPr indent="0" lvl="0" marL="0" rtl="0" algn="l">
              <a:spcBef>
                <a:spcPts val="1200"/>
              </a:spcBef>
              <a:spcAft>
                <a:spcPts val="1200"/>
              </a:spcAft>
              <a:buNone/>
            </a:pPr>
            <a:r>
              <a:t/>
            </a:r>
            <a:endParaRPr/>
          </a:p>
        </p:txBody>
      </p:sp>
      <p:pic>
        <p:nvPicPr>
          <p:cNvPr id="275" name="Google Shape;275;p30"/>
          <p:cNvPicPr preferRelativeResize="0"/>
          <p:nvPr/>
        </p:nvPicPr>
        <p:blipFill>
          <a:blip r:embed="rId3">
            <a:alphaModFix/>
          </a:blip>
          <a:stretch>
            <a:fillRect/>
          </a:stretch>
        </p:blipFill>
        <p:spPr>
          <a:xfrm>
            <a:off x="3255500" y="2762275"/>
            <a:ext cx="4998125" cy="1819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1"/>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Classification Models</a:t>
            </a:r>
            <a:endParaRPr/>
          </a:p>
          <a:p>
            <a:pPr indent="0" lvl="0" marL="0" rtl="0" algn="l">
              <a:spcBef>
                <a:spcPts val="0"/>
              </a:spcBef>
              <a:spcAft>
                <a:spcPts val="0"/>
              </a:spcAft>
              <a:buNone/>
            </a:pPr>
            <a:r>
              <a:rPr lang="en"/>
              <a:t>SVM</a:t>
            </a:r>
            <a:endParaRPr/>
          </a:p>
        </p:txBody>
      </p:sp>
      <p:sp>
        <p:nvSpPr>
          <p:cNvPr id="281" name="Google Shape;281;p3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8333"/>
              <a:buChar char="❖"/>
            </a:pPr>
            <a:r>
              <a:rPr lang="en" sz="1200">
                <a:solidFill>
                  <a:srgbClr val="202124"/>
                </a:solidFill>
                <a:highlight>
                  <a:srgbClr val="FFFFFF"/>
                </a:highlight>
                <a:latin typeface="Arial"/>
                <a:ea typeface="Arial"/>
                <a:cs typeface="Arial"/>
                <a:sym typeface="Arial"/>
              </a:rPr>
              <a:t>the kernel SVM projects the non-linearly separable data lower dimensions to linearly separable data in higher dimensions in such a way that data points belonging to different classes are allocated to different dimensions</a:t>
            </a:r>
            <a:r>
              <a:rPr lang="en" sz="1200">
                <a:solidFill>
                  <a:srgbClr val="BDC1C6"/>
                </a:solidFill>
                <a:highlight>
                  <a:srgbClr val="202124"/>
                </a:highlight>
                <a:latin typeface="Arial"/>
                <a:ea typeface="Arial"/>
                <a:cs typeface="Arial"/>
                <a:sym typeface="Arial"/>
              </a:rPr>
              <a:t>.</a:t>
            </a:r>
            <a:endParaRPr/>
          </a:p>
          <a:p>
            <a:pPr indent="-304958" lvl="0" marL="457200" rtl="0" algn="l">
              <a:spcBef>
                <a:spcPts val="0"/>
              </a:spcBef>
              <a:spcAft>
                <a:spcPts val="0"/>
              </a:spcAft>
              <a:buSzPct val="100000"/>
              <a:buChar char="❖"/>
            </a:pPr>
            <a:r>
              <a:rPr lang="en"/>
              <a:t>Used radial basis function as the kernel as it performs better than linear kernel in this case.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Accuracy with Z- thres: 99%</a:t>
            </a:r>
            <a:endParaRPr/>
          </a:p>
          <a:p>
            <a:pPr indent="0" lvl="0" marL="0" rtl="0" algn="l">
              <a:spcBef>
                <a:spcPts val="1200"/>
              </a:spcBef>
              <a:spcAft>
                <a:spcPts val="0"/>
              </a:spcAft>
              <a:buNone/>
            </a:pPr>
            <a:r>
              <a:rPr lang="en"/>
              <a:t>Accuracy with Z- diff: 98%</a:t>
            </a:r>
            <a:endParaRPr/>
          </a:p>
          <a:p>
            <a:pPr indent="0" lvl="0" marL="0" rtl="0" algn="l">
              <a:spcBef>
                <a:spcPts val="1200"/>
              </a:spcBef>
              <a:spcAft>
                <a:spcPts val="0"/>
              </a:spcAft>
              <a:buNone/>
            </a:pPr>
            <a:r>
              <a:rPr lang="en"/>
              <a:t>Accuracy with G-zero: 97%</a:t>
            </a:r>
            <a:endParaRPr/>
          </a:p>
          <a:p>
            <a:pPr indent="0" lvl="0" marL="0" rtl="0" algn="l">
              <a:spcBef>
                <a:spcPts val="1200"/>
              </a:spcBef>
              <a:spcAft>
                <a:spcPts val="1200"/>
              </a:spcAft>
              <a:buNone/>
            </a:pPr>
            <a:r>
              <a:t/>
            </a:r>
            <a:endParaRPr/>
          </a:p>
        </p:txBody>
      </p:sp>
      <p:pic>
        <p:nvPicPr>
          <p:cNvPr id="282" name="Google Shape;282;p31"/>
          <p:cNvPicPr preferRelativeResize="0"/>
          <p:nvPr/>
        </p:nvPicPr>
        <p:blipFill>
          <a:blip r:embed="rId3">
            <a:alphaModFix/>
          </a:blip>
          <a:stretch>
            <a:fillRect/>
          </a:stretch>
        </p:blipFill>
        <p:spPr>
          <a:xfrm>
            <a:off x="3724950" y="2992250"/>
            <a:ext cx="4469976" cy="1643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4158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135" name="Google Shape;135;p14"/>
          <p:cNvSpPr txBox="1"/>
          <p:nvPr>
            <p:ph idx="1" type="body"/>
          </p:nvPr>
        </p:nvSpPr>
        <p:spPr>
          <a:xfrm>
            <a:off x="819150" y="1117825"/>
            <a:ext cx="7936800" cy="3676500"/>
          </a:xfrm>
          <a:prstGeom prst="rect">
            <a:avLst/>
          </a:prstGeom>
        </p:spPr>
        <p:txBody>
          <a:bodyPr anchorCtr="0" anchor="t" bIns="91425" lIns="91425" spcFirstLastPara="1" rIns="91425" wrap="square" tIns="91425">
            <a:normAutofit/>
          </a:bodyPr>
          <a:lstStyle/>
          <a:p>
            <a:pPr indent="0" lvl="0" marL="0" rtl="0" algn="l">
              <a:lnSpc>
                <a:spcPct val="140000"/>
              </a:lnSpc>
              <a:spcBef>
                <a:spcPts val="0"/>
              </a:spcBef>
              <a:spcAft>
                <a:spcPts val="1200"/>
              </a:spcAft>
              <a:buNone/>
            </a:pPr>
            <a:r>
              <a:rPr lang="en" sz="1500">
                <a:solidFill>
                  <a:srgbClr val="000000"/>
                </a:solidFill>
                <a:highlight>
                  <a:srgbClr val="FFFFFF"/>
                </a:highlight>
                <a:latin typeface="Verdana"/>
                <a:ea typeface="Verdana"/>
                <a:cs typeface="Verdana"/>
                <a:sym typeface="Verdana"/>
              </a:rPr>
              <a:t>Anomalies have been a difficult issue and have become a danger for safe street travel, so as to beat the issue we are proposing this framework utilizing ML(Machine Learning) and thresholding approaches which will recognize the potholes and by doing so we can proficiently handle the issue.</a:t>
            </a:r>
            <a:endParaRPr sz="1500">
              <a:latin typeface="Verdana"/>
              <a:ea typeface="Verdana"/>
              <a:cs typeface="Verdana"/>
              <a:sym typeface="Verdana"/>
            </a:endParaRPr>
          </a:p>
        </p:txBody>
      </p:sp>
      <p:pic>
        <p:nvPicPr>
          <p:cNvPr id="136" name="Google Shape;136;p14"/>
          <p:cNvPicPr preferRelativeResize="0"/>
          <p:nvPr/>
        </p:nvPicPr>
        <p:blipFill rotWithShape="1">
          <a:blip r:embed="rId3">
            <a:alphaModFix/>
          </a:blip>
          <a:srcRect b="9469" l="0" r="0" t="0"/>
          <a:stretch/>
        </p:blipFill>
        <p:spPr>
          <a:xfrm>
            <a:off x="6154600" y="2465124"/>
            <a:ext cx="2057400" cy="2009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2"/>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Classification Models</a:t>
            </a:r>
            <a:endParaRPr/>
          </a:p>
          <a:p>
            <a:pPr indent="0" lvl="0" marL="0" rtl="0" algn="l">
              <a:spcBef>
                <a:spcPts val="0"/>
              </a:spcBef>
              <a:spcAft>
                <a:spcPts val="0"/>
              </a:spcAft>
              <a:buNone/>
            </a:pPr>
            <a:r>
              <a:rPr lang="en"/>
              <a:t>Decision tree</a:t>
            </a:r>
            <a:endParaRPr/>
          </a:p>
        </p:txBody>
      </p:sp>
      <p:sp>
        <p:nvSpPr>
          <p:cNvPr id="288" name="Google Shape;288;p3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383838"/>
              </a:buClr>
              <a:buSzPts val="1300"/>
              <a:buChar char="❖"/>
            </a:pPr>
            <a:r>
              <a:rPr lang="en" sz="1200">
                <a:solidFill>
                  <a:srgbClr val="383838"/>
                </a:solidFill>
                <a:highlight>
                  <a:schemeClr val="dk1"/>
                </a:highlight>
                <a:latin typeface="Arial"/>
                <a:ea typeface="Arial"/>
                <a:cs typeface="Arial"/>
                <a:sym typeface="Arial"/>
              </a:rPr>
              <a:t>A decision tree is a flowchart-like structure in which each internal node represents a "test" on an attribute, each branch represents the outcome of the test, and each leaf node represents a class label (decision taken after computing all attributes).</a:t>
            </a:r>
            <a:endParaRPr>
              <a:solidFill>
                <a:srgbClr val="383838"/>
              </a:solidFill>
              <a:highlight>
                <a:schemeClr val="dk1"/>
              </a:highlight>
            </a:endParaRPr>
          </a:p>
          <a:p>
            <a:pPr indent="0" lvl="0" marL="0" rtl="0" algn="l">
              <a:spcBef>
                <a:spcPts val="1200"/>
              </a:spcBef>
              <a:spcAft>
                <a:spcPts val="0"/>
              </a:spcAft>
              <a:buNone/>
            </a:pPr>
            <a:r>
              <a:rPr lang="en"/>
              <a:t>Accuracy with Z- thres: 100%</a:t>
            </a:r>
            <a:endParaRPr/>
          </a:p>
          <a:p>
            <a:pPr indent="0" lvl="0" marL="0" rtl="0" algn="l">
              <a:spcBef>
                <a:spcPts val="1200"/>
              </a:spcBef>
              <a:spcAft>
                <a:spcPts val="0"/>
              </a:spcAft>
              <a:buNone/>
            </a:pPr>
            <a:r>
              <a:rPr lang="en"/>
              <a:t>Accuracy with Z- diff: 98%</a:t>
            </a:r>
            <a:endParaRPr/>
          </a:p>
          <a:p>
            <a:pPr indent="0" lvl="0" marL="0" rtl="0" algn="l">
              <a:spcBef>
                <a:spcPts val="1200"/>
              </a:spcBef>
              <a:spcAft>
                <a:spcPts val="0"/>
              </a:spcAft>
              <a:buNone/>
            </a:pPr>
            <a:r>
              <a:rPr lang="en"/>
              <a:t>Accuracy with G-zero: 97% </a:t>
            </a:r>
            <a:endParaRPr/>
          </a:p>
          <a:p>
            <a:pPr indent="0" lvl="0" marL="0" rtl="0" algn="l">
              <a:spcBef>
                <a:spcPts val="1200"/>
              </a:spcBef>
              <a:spcAft>
                <a:spcPts val="1200"/>
              </a:spcAft>
              <a:buNone/>
            </a:pPr>
            <a:r>
              <a:t/>
            </a:r>
            <a:endParaRPr/>
          </a:p>
        </p:txBody>
      </p:sp>
      <p:pic>
        <p:nvPicPr>
          <p:cNvPr id="289" name="Google Shape;289;p32"/>
          <p:cNvPicPr preferRelativeResize="0"/>
          <p:nvPr/>
        </p:nvPicPr>
        <p:blipFill>
          <a:blip r:embed="rId3">
            <a:alphaModFix/>
          </a:blip>
          <a:stretch>
            <a:fillRect/>
          </a:stretch>
        </p:blipFill>
        <p:spPr>
          <a:xfrm>
            <a:off x="3816798" y="2964425"/>
            <a:ext cx="4401251" cy="1617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ph type="title"/>
          </p:nvPr>
        </p:nvSpPr>
        <p:spPr>
          <a:xfrm>
            <a:off x="819150" y="34552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Tile sampling</a:t>
            </a:r>
            <a:endParaRPr/>
          </a:p>
          <a:p>
            <a:pPr indent="0" lvl="0" marL="0" rtl="0" algn="l">
              <a:spcBef>
                <a:spcPts val="0"/>
              </a:spcBef>
              <a:spcAft>
                <a:spcPts val="0"/>
              </a:spcAft>
              <a:buNone/>
            </a:pPr>
            <a:r>
              <a:rPr lang="en"/>
              <a:t>For identification of cracks</a:t>
            </a:r>
            <a:endParaRPr/>
          </a:p>
          <a:p>
            <a:pPr indent="0" lvl="0" marL="0" rtl="0" algn="l">
              <a:spcBef>
                <a:spcPts val="0"/>
              </a:spcBef>
              <a:spcAft>
                <a:spcPts val="0"/>
              </a:spcAft>
              <a:buNone/>
            </a:pPr>
            <a:r>
              <a:t/>
            </a:r>
            <a:endParaRPr/>
          </a:p>
        </p:txBody>
      </p:sp>
      <p:pic>
        <p:nvPicPr>
          <p:cNvPr id="295" name="Google Shape;295;p33"/>
          <p:cNvPicPr preferRelativeResize="0"/>
          <p:nvPr/>
        </p:nvPicPr>
        <p:blipFill>
          <a:blip r:embed="rId3">
            <a:alphaModFix/>
          </a:blip>
          <a:stretch>
            <a:fillRect/>
          </a:stretch>
        </p:blipFill>
        <p:spPr>
          <a:xfrm>
            <a:off x="551100" y="1210975"/>
            <a:ext cx="6511000" cy="3687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01" name="Google Shape;301;p3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2" name="Google Shape;302;p34"/>
          <p:cNvPicPr preferRelativeResize="0"/>
          <p:nvPr/>
        </p:nvPicPr>
        <p:blipFill>
          <a:blip r:embed="rId3">
            <a:alphaModFix/>
          </a:blip>
          <a:stretch>
            <a:fillRect/>
          </a:stretch>
        </p:blipFill>
        <p:spPr>
          <a:xfrm>
            <a:off x="385000" y="704175"/>
            <a:ext cx="8374000" cy="3911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5"/>
          <p:cNvSpPr txBox="1"/>
          <p:nvPr>
            <p:ph type="title"/>
          </p:nvPr>
        </p:nvSpPr>
        <p:spPr>
          <a:xfrm>
            <a:off x="819150" y="745000"/>
            <a:ext cx="7505700" cy="88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 Steps….</a:t>
            </a:r>
            <a:endParaRPr/>
          </a:p>
        </p:txBody>
      </p:sp>
      <p:sp>
        <p:nvSpPr>
          <p:cNvPr id="308" name="Google Shape;308;p35"/>
          <p:cNvSpPr txBox="1"/>
          <p:nvPr>
            <p:ph idx="1" type="body"/>
          </p:nvPr>
        </p:nvSpPr>
        <p:spPr>
          <a:xfrm>
            <a:off x="737500" y="1725400"/>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Mathematical relationship between the three thresholding values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In order to find cracks, tile </a:t>
            </a:r>
            <a:r>
              <a:rPr lang="en"/>
              <a:t>sampling</a:t>
            </a:r>
            <a:r>
              <a:rPr lang="en"/>
              <a:t> has to be done. </a:t>
            </a:r>
            <a:endParaRPr/>
          </a:p>
          <a:p>
            <a:pPr indent="-311150" lvl="0" marL="457200" rtl="0" algn="l">
              <a:spcBef>
                <a:spcPts val="0"/>
              </a:spcBef>
              <a:spcAft>
                <a:spcPts val="0"/>
              </a:spcAft>
              <a:buSzPts val="1300"/>
              <a:buChar char="❖"/>
            </a:pPr>
            <a:r>
              <a:rPr lang="en"/>
              <a:t>For a four wheeler, any change in the z axis also causes a sudden change in the x- axis acceleration.</a:t>
            </a:r>
            <a:endParaRPr/>
          </a:p>
          <a:p>
            <a:pPr indent="-311150" lvl="0" marL="457200" rtl="0" algn="l">
              <a:spcBef>
                <a:spcPts val="0"/>
              </a:spcBef>
              <a:spcAft>
                <a:spcPts val="0"/>
              </a:spcAft>
              <a:buSzPts val="1300"/>
              <a:buChar char="❖"/>
            </a:pPr>
            <a:r>
              <a:rPr lang="en"/>
              <a:t>Using unsupervised learning algorithms like KNN, k-means clustering, ,CNN, FNN, etc</a:t>
            </a:r>
            <a:endParaRPr/>
          </a:p>
          <a:p>
            <a:pPr indent="-311150" lvl="0" marL="457200" rtl="0" algn="l">
              <a:spcBef>
                <a:spcPts val="0"/>
              </a:spcBef>
              <a:spcAft>
                <a:spcPts val="0"/>
              </a:spcAft>
              <a:buSzPts val="1300"/>
              <a:buChar char="❖"/>
            </a:pPr>
            <a:r>
              <a:rPr lang="en"/>
              <a:t>Optimization using hyperparameter tuning (grid search)</a:t>
            </a:r>
            <a:endParaRPr/>
          </a:p>
          <a:p>
            <a:pPr indent="-311150" lvl="0" marL="457200" rtl="0" algn="l">
              <a:spcBef>
                <a:spcPts val="0"/>
              </a:spcBef>
              <a:spcAft>
                <a:spcPts val="0"/>
              </a:spcAft>
              <a:buSzPts val="1300"/>
              <a:buChar char="❖"/>
            </a:pPr>
            <a:r>
              <a:rPr lang="en"/>
              <a:t>Plotting the classification data on google earth</a:t>
            </a:r>
            <a:endParaRPr/>
          </a:p>
        </p:txBody>
      </p:sp>
      <p:pic>
        <p:nvPicPr>
          <p:cNvPr id="309" name="Google Shape;309;p35"/>
          <p:cNvPicPr preferRelativeResize="0"/>
          <p:nvPr/>
        </p:nvPicPr>
        <p:blipFill>
          <a:blip r:embed="rId3">
            <a:alphaModFix/>
          </a:blip>
          <a:stretch>
            <a:fillRect/>
          </a:stretch>
        </p:blipFill>
        <p:spPr>
          <a:xfrm>
            <a:off x="1254575" y="2121425"/>
            <a:ext cx="3848100" cy="304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6"/>
          <p:cNvSpPr txBox="1"/>
          <p:nvPr>
            <p:ph type="title"/>
          </p:nvPr>
        </p:nvSpPr>
        <p:spPr>
          <a:xfrm>
            <a:off x="819150" y="442700"/>
            <a:ext cx="7505700" cy="65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Expected Outputs</a:t>
            </a:r>
            <a:endParaRPr/>
          </a:p>
        </p:txBody>
      </p:sp>
      <p:sp>
        <p:nvSpPr>
          <p:cNvPr id="315" name="Google Shape;315;p36"/>
          <p:cNvSpPr txBox="1"/>
          <p:nvPr>
            <p:ph idx="1" type="body"/>
          </p:nvPr>
        </p:nvSpPr>
        <p:spPr>
          <a:xfrm>
            <a:off x="819150" y="1208650"/>
            <a:ext cx="7829400" cy="3464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Arial"/>
              <a:buChar char="❖"/>
            </a:pPr>
            <a:r>
              <a:rPr lang="en" sz="1500">
                <a:latin typeface="Arial"/>
                <a:ea typeface="Arial"/>
                <a:cs typeface="Arial"/>
                <a:sym typeface="Arial"/>
              </a:rPr>
              <a:t>Locate the roads used in the project on map using gps data</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Classification of different types of anomalies in the road</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Optimization of the result</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Prediction of anomalies</a:t>
            </a:r>
            <a:endParaRPr sz="1500">
              <a:latin typeface="Arial"/>
              <a:ea typeface="Arial"/>
              <a:cs typeface="Arial"/>
              <a:sym typeface="Arial"/>
            </a:endParaRPr>
          </a:p>
          <a:p>
            <a:pPr indent="0" lvl="0" marL="457200" rtl="0" algn="l">
              <a:spcBef>
                <a:spcPts val="1200"/>
              </a:spcBef>
              <a:spcAft>
                <a:spcPts val="1200"/>
              </a:spcAft>
              <a:buNone/>
            </a:pPr>
            <a:r>
              <a:t/>
            </a:r>
            <a:endParaRPr sz="1500">
              <a:latin typeface="Arial"/>
              <a:ea typeface="Arial"/>
              <a:cs typeface="Arial"/>
              <a:sym typeface="Arial"/>
            </a:endParaRPr>
          </a:p>
        </p:txBody>
      </p:sp>
      <p:pic>
        <p:nvPicPr>
          <p:cNvPr id="316" name="Google Shape;316;p36"/>
          <p:cNvPicPr preferRelativeResize="0"/>
          <p:nvPr/>
        </p:nvPicPr>
        <p:blipFill>
          <a:blip r:embed="rId3">
            <a:alphaModFix/>
          </a:blip>
          <a:stretch>
            <a:fillRect/>
          </a:stretch>
        </p:blipFill>
        <p:spPr>
          <a:xfrm>
            <a:off x="6173175" y="2105650"/>
            <a:ext cx="2047875" cy="2228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 name="Shape 320"/>
        <p:cNvGrpSpPr/>
        <p:nvPr/>
      </p:nvGrpSpPr>
      <p:grpSpPr>
        <a:xfrm>
          <a:off x="0" y="0"/>
          <a:ext cx="0" cy="0"/>
          <a:chOff x="0" y="0"/>
          <a:chExt cx="0" cy="0"/>
        </a:xfrm>
      </p:grpSpPr>
      <p:sp>
        <p:nvSpPr>
          <p:cNvPr id="321" name="Google Shape;321;p3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2" name="Google Shape;322;p3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3" name="Google Shape;323;p37"/>
          <p:cNvPicPr preferRelativeResize="0"/>
          <p:nvPr/>
        </p:nvPicPr>
        <p:blipFill rotWithShape="1">
          <a:blip r:embed="rId3">
            <a:alphaModFix/>
          </a:blip>
          <a:srcRect b="16959" l="0" r="0" t="4306"/>
          <a:stretch/>
        </p:blipFill>
        <p:spPr>
          <a:xfrm>
            <a:off x="208350" y="215025"/>
            <a:ext cx="8723275" cy="47268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9" name="Google Shape;329;p3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0" name="Google Shape;330;p38"/>
          <p:cNvPicPr preferRelativeResize="0"/>
          <p:nvPr/>
        </p:nvPicPr>
        <p:blipFill rotWithShape="1">
          <a:blip r:embed="rId3">
            <a:alphaModFix/>
          </a:blip>
          <a:srcRect b="11659" l="0" r="0" t="4038"/>
          <a:stretch/>
        </p:blipFill>
        <p:spPr>
          <a:xfrm>
            <a:off x="175550" y="219125"/>
            <a:ext cx="8792899" cy="47859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9"/>
          <p:cNvSpPr txBox="1"/>
          <p:nvPr>
            <p:ph type="title"/>
          </p:nvPr>
        </p:nvSpPr>
        <p:spPr>
          <a:xfrm>
            <a:off x="819150" y="442725"/>
            <a:ext cx="7505700" cy="67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Tech stacks used:</a:t>
            </a:r>
            <a:endParaRPr/>
          </a:p>
        </p:txBody>
      </p:sp>
      <p:pic>
        <p:nvPicPr>
          <p:cNvPr id="336" name="Google Shape;336;p39"/>
          <p:cNvPicPr preferRelativeResize="0"/>
          <p:nvPr/>
        </p:nvPicPr>
        <p:blipFill rotWithShape="1">
          <a:blip r:embed="rId3">
            <a:alphaModFix/>
          </a:blip>
          <a:srcRect b="18389" l="28708" r="27589" t="19859"/>
          <a:stretch/>
        </p:blipFill>
        <p:spPr>
          <a:xfrm>
            <a:off x="518975" y="945675"/>
            <a:ext cx="2813925" cy="1916725"/>
          </a:xfrm>
          <a:prstGeom prst="rect">
            <a:avLst/>
          </a:prstGeom>
          <a:noFill/>
          <a:ln>
            <a:noFill/>
          </a:ln>
        </p:spPr>
      </p:pic>
      <p:pic>
        <p:nvPicPr>
          <p:cNvPr id="337" name="Google Shape;337;p39"/>
          <p:cNvPicPr preferRelativeResize="0"/>
          <p:nvPr/>
        </p:nvPicPr>
        <p:blipFill>
          <a:blip r:embed="rId4">
            <a:alphaModFix/>
          </a:blip>
          <a:stretch>
            <a:fillRect/>
          </a:stretch>
        </p:blipFill>
        <p:spPr>
          <a:xfrm>
            <a:off x="4027325" y="930250"/>
            <a:ext cx="4371975" cy="1047750"/>
          </a:xfrm>
          <a:prstGeom prst="rect">
            <a:avLst/>
          </a:prstGeom>
          <a:noFill/>
          <a:ln>
            <a:noFill/>
          </a:ln>
        </p:spPr>
      </p:pic>
      <p:pic>
        <p:nvPicPr>
          <p:cNvPr id="338" name="Google Shape;338;p39"/>
          <p:cNvPicPr preferRelativeResize="0"/>
          <p:nvPr/>
        </p:nvPicPr>
        <p:blipFill>
          <a:blip r:embed="rId5">
            <a:alphaModFix/>
          </a:blip>
          <a:stretch>
            <a:fillRect/>
          </a:stretch>
        </p:blipFill>
        <p:spPr>
          <a:xfrm>
            <a:off x="334450" y="2968675"/>
            <a:ext cx="3362325" cy="1362075"/>
          </a:xfrm>
          <a:prstGeom prst="rect">
            <a:avLst/>
          </a:prstGeom>
          <a:noFill/>
          <a:ln>
            <a:noFill/>
          </a:ln>
        </p:spPr>
      </p:pic>
      <p:pic>
        <p:nvPicPr>
          <p:cNvPr id="339" name="Google Shape;339;p39"/>
          <p:cNvPicPr preferRelativeResize="0"/>
          <p:nvPr/>
        </p:nvPicPr>
        <p:blipFill>
          <a:blip r:embed="rId6">
            <a:alphaModFix/>
          </a:blip>
          <a:stretch>
            <a:fillRect/>
          </a:stretch>
        </p:blipFill>
        <p:spPr>
          <a:xfrm>
            <a:off x="4391200" y="2095775"/>
            <a:ext cx="3190875" cy="1428750"/>
          </a:xfrm>
          <a:prstGeom prst="rect">
            <a:avLst/>
          </a:prstGeom>
          <a:noFill/>
          <a:ln>
            <a:noFill/>
          </a:ln>
        </p:spPr>
      </p:pic>
      <p:pic>
        <p:nvPicPr>
          <p:cNvPr id="340" name="Google Shape;340;p39"/>
          <p:cNvPicPr preferRelativeResize="0"/>
          <p:nvPr/>
        </p:nvPicPr>
        <p:blipFill>
          <a:blip r:embed="rId7">
            <a:alphaModFix/>
          </a:blip>
          <a:stretch>
            <a:fillRect/>
          </a:stretch>
        </p:blipFill>
        <p:spPr>
          <a:xfrm>
            <a:off x="4339675" y="3642300"/>
            <a:ext cx="3293918" cy="1141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0"/>
          <p:cNvSpPr txBox="1"/>
          <p:nvPr>
            <p:ph type="title"/>
          </p:nvPr>
        </p:nvSpPr>
        <p:spPr>
          <a:xfrm>
            <a:off x="819150" y="389000"/>
            <a:ext cx="7505700" cy="618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346" name="Google Shape;346;p40"/>
          <p:cNvSpPr txBox="1"/>
          <p:nvPr>
            <p:ph idx="1" type="body"/>
          </p:nvPr>
        </p:nvSpPr>
        <p:spPr>
          <a:xfrm>
            <a:off x="819150" y="1007300"/>
            <a:ext cx="7869900" cy="3720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Sabir, N.; Memon, A.A.; Shaikh, F.K. Threshold based efficient road monitoring system using crowdsourcing approach. Wirel. Pers. Commun. 2019, 106, 2407–2425. </a:t>
            </a:r>
            <a:r>
              <a:rPr lang="en" u="sng">
                <a:solidFill>
                  <a:schemeClr val="hlink"/>
                </a:solidFill>
                <a:hlinkClick r:id="rId3"/>
              </a:rPr>
              <a:t>Here</a:t>
            </a:r>
            <a:endParaRPr/>
          </a:p>
          <a:p>
            <a:pPr indent="-311150" lvl="0" marL="457200" rtl="0" algn="l">
              <a:spcBef>
                <a:spcPts val="0"/>
              </a:spcBef>
              <a:spcAft>
                <a:spcPts val="0"/>
              </a:spcAft>
              <a:buSzPts val="1300"/>
              <a:buChar char="❖"/>
            </a:pPr>
            <a:r>
              <a:rPr lang="en"/>
              <a:t>Sattar, S.; Li, S.; Chapman, M. Road surface monitoring using smartphone sensors: A review. Sensors 2018, 18, 3845 </a:t>
            </a:r>
            <a:r>
              <a:rPr lang="en" u="sng">
                <a:solidFill>
                  <a:schemeClr val="hlink"/>
                </a:solidFill>
                <a:hlinkClick r:id="rId4"/>
              </a:rPr>
              <a:t>here</a:t>
            </a:r>
            <a:endParaRPr/>
          </a:p>
          <a:p>
            <a:pPr indent="-311150" lvl="0" marL="457200" rtl="0" algn="l">
              <a:spcBef>
                <a:spcPts val="0"/>
              </a:spcBef>
              <a:spcAft>
                <a:spcPts val="0"/>
              </a:spcAft>
              <a:buSzPts val="1300"/>
              <a:buChar char="❖"/>
            </a:pPr>
            <a:r>
              <a:rPr lang="en"/>
              <a:t>Singh, G.; Bansal, D.; Sofat, S.; Aggarwal, N. Smart patrolling: An efficient road surface monitoring using smartphone sensors and crowdsourcing. Pervasive Mob. Comput. 2017, 40, 71–88. </a:t>
            </a:r>
            <a:r>
              <a:rPr lang="en" u="sng">
                <a:solidFill>
                  <a:schemeClr val="hlink"/>
                </a:solidFill>
                <a:hlinkClick r:id="rId5"/>
              </a:rPr>
              <a:t>Here</a:t>
            </a:r>
            <a:endParaRPr/>
          </a:p>
          <a:p>
            <a:pPr indent="-311150" lvl="0" marL="457200" rtl="0" algn="l">
              <a:spcBef>
                <a:spcPts val="0"/>
              </a:spcBef>
              <a:spcAft>
                <a:spcPts val="0"/>
              </a:spcAft>
              <a:buSzPts val="1300"/>
              <a:buChar char="❖"/>
            </a:pPr>
            <a:r>
              <a:rPr lang="en"/>
              <a:t>All images are taken from </a:t>
            </a:r>
            <a:r>
              <a:rPr lang="en" u="sng">
                <a:solidFill>
                  <a:schemeClr val="hlink"/>
                </a:solidFill>
                <a:hlinkClick r:id="rId6"/>
              </a:rPr>
              <a:t>here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1"/>
          <p:cNvSpPr txBox="1"/>
          <p:nvPr/>
        </p:nvSpPr>
        <p:spPr>
          <a:xfrm>
            <a:off x="903000" y="2014425"/>
            <a:ext cx="7338000" cy="1208700"/>
          </a:xfrm>
          <a:prstGeom prst="rect">
            <a:avLst/>
          </a:prstGeom>
          <a:noFill/>
          <a:ln>
            <a:noFill/>
          </a:ln>
        </p:spPr>
        <p:txBody>
          <a:bodyPr anchorCtr="0" anchor="t" bIns="91425" lIns="91425" spcFirstLastPara="1" rIns="91425" wrap="square" tIns="91425">
            <a:noAutofit/>
          </a:bodyPr>
          <a:lstStyle/>
          <a:p>
            <a:pPr indent="0" lvl="0" marL="2743200" rtl="0" algn="l">
              <a:spcBef>
                <a:spcPts val="0"/>
              </a:spcBef>
              <a:spcAft>
                <a:spcPts val="0"/>
              </a:spcAft>
              <a:buNone/>
            </a:pPr>
            <a:r>
              <a:rPr lang="en" sz="3300">
                <a:solidFill>
                  <a:schemeClr val="lt1"/>
                </a:solidFill>
                <a:latin typeface="Lato"/>
                <a:ea typeface="Lato"/>
                <a:cs typeface="Lato"/>
                <a:sym typeface="Lato"/>
              </a:rPr>
              <a:t>Thank You!</a:t>
            </a:r>
            <a:endParaRPr sz="2200">
              <a:solidFill>
                <a:schemeClr val="lt1"/>
              </a:solidFill>
              <a:latin typeface="Lato"/>
              <a:ea typeface="Lato"/>
              <a:cs typeface="Lato"/>
              <a:sym typeface="Lato"/>
            </a:endParaRPr>
          </a:p>
          <a:p>
            <a:pPr indent="0" lvl="0" marL="2743200" rtl="0" algn="l">
              <a:spcBef>
                <a:spcPts val="0"/>
              </a:spcBef>
              <a:spcAft>
                <a:spcPts val="0"/>
              </a:spcAft>
              <a:buNone/>
            </a:pPr>
            <a:r>
              <a:rPr i="1" lang="en" sz="2400">
                <a:solidFill>
                  <a:schemeClr val="lt1"/>
                </a:solidFill>
                <a:highlight>
                  <a:srgbClr val="FFFFFF"/>
                </a:highlight>
                <a:latin typeface="Lato"/>
                <a:ea typeface="Lato"/>
                <a:cs typeface="Lato"/>
                <a:sym typeface="Lato"/>
              </a:rPr>
              <a:t>     </a:t>
            </a:r>
            <a:r>
              <a:rPr i="1" lang="en" sz="2000">
                <a:solidFill>
                  <a:schemeClr val="lt1"/>
                </a:solidFill>
                <a:highlight>
                  <a:srgbClr val="FFFFFF"/>
                </a:highlight>
                <a:latin typeface="Lato"/>
                <a:ea typeface="Lato"/>
                <a:cs typeface="Lato"/>
                <a:sym typeface="Lato"/>
              </a:rPr>
              <a:t>Drive, don't fly</a:t>
            </a:r>
            <a:endParaRPr sz="2000">
              <a:solidFill>
                <a:srgbClr val="202124"/>
              </a:solidFill>
              <a:highlight>
                <a:srgbClr val="FFFFFF"/>
              </a:highlight>
            </a:endParaRPr>
          </a:p>
          <a:p>
            <a:pPr indent="0" lvl="0" marL="2743200" rtl="0" algn="l">
              <a:spcBef>
                <a:spcPts val="0"/>
              </a:spcBef>
              <a:spcAft>
                <a:spcPts val="0"/>
              </a:spcAft>
              <a:buNone/>
            </a:pPr>
            <a:r>
              <a:t/>
            </a:r>
            <a:endParaRPr sz="22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1168325" y="397200"/>
            <a:ext cx="7505700" cy="80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Objectives</a:t>
            </a:r>
            <a:endParaRPr/>
          </a:p>
        </p:txBody>
      </p:sp>
      <p:sp>
        <p:nvSpPr>
          <p:cNvPr id="142" name="Google Shape;142;p15"/>
          <p:cNvSpPr txBox="1"/>
          <p:nvPr>
            <p:ph idx="1" type="body"/>
          </p:nvPr>
        </p:nvSpPr>
        <p:spPr>
          <a:xfrm>
            <a:off x="389450" y="1267275"/>
            <a:ext cx="7732500" cy="3527100"/>
          </a:xfrm>
          <a:prstGeom prst="rect">
            <a:avLst/>
          </a:prstGeom>
        </p:spPr>
        <p:txBody>
          <a:bodyPr anchorCtr="0" anchor="t" bIns="91425" lIns="91425" spcFirstLastPara="1" rIns="91425" wrap="square" tIns="91425">
            <a:noAutofit/>
          </a:bodyPr>
          <a:lstStyle/>
          <a:p>
            <a:pPr indent="-323850" lvl="0" marL="1054100" rtl="0" algn="just">
              <a:lnSpc>
                <a:spcPct val="115000"/>
              </a:lnSpc>
              <a:spcBef>
                <a:spcPts val="3500"/>
              </a:spcBef>
              <a:spcAft>
                <a:spcPts val="0"/>
              </a:spcAft>
              <a:buClr>
                <a:srgbClr val="000000"/>
              </a:buClr>
              <a:buSzPts val="1500"/>
              <a:buFont typeface="Arial"/>
              <a:buChar char="❖"/>
            </a:pPr>
            <a:r>
              <a:rPr lang="en" sz="1500">
                <a:solidFill>
                  <a:srgbClr val="000000"/>
                </a:solidFill>
                <a:highlight>
                  <a:srgbClr val="FFFFFF"/>
                </a:highlight>
                <a:latin typeface="Arial"/>
                <a:ea typeface="Arial"/>
                <a:cs typeface="Arial"/>
                <a:sym typeface="Arial"/>
              </a:rPr>
              <a:t>Reduced expenditure: Reduction in wearing out of parts will directly cause reduced expenditure on damages.</a:t>
            </a:r>
            <a:endParaRPr sz="1500">
              <a:solidFill>
                <a:srgbClr val="000000"/>
              </a:solidFill>
              <a:highlight>
                <a:schemeClr val="dk1"/>
              </a:highlight>
              <a:latin typeface="Arial"/>
              <a:ea typeface="Arial"/>
              <a:cs typeface="Arial"/>
              <a:sym typeface="Arial"/>
            </a:endParaRPr>
          </a:p>
          <a:p>
            <a:pPr indent="-323850" lvl="0" marL="1054100" rtl="0" algn="just">
              <a:lnSpc>
                <a:spcPct val="115000"/>
              </a:lnSpc>
              <a:spcBef>
                <a:spcPts val="3500"/>
              </a:spcBef>
              <a:spcAft>
                <a:spcPts val="0"/>
              </a:spcAft>
              <a:buClr>
                <a:srgbClr val="000000"/>
              </a:buClr>
              <a:buSzPts val="1500"/>
              <a:buFont typeface="Arial"/>
              <a:buChar char="❖"/>
            </a:pPr>
            <a:r>
              <a:rPr lang="en" sz="1500">
                <a:solidFill>
                  <a:srgbClr val="000000"/>
                </a:solidFill>
                <a:highlight>
                  <a:schemeClr val="dk1"/>
                </a:highlight>
                <a:latin typeface="Arial"/>
                <a:ea typeface="Arial"/>
                <a:cs typeface="Arial"/>
                <a:sym typeface="Arial"/>
              </a:rPr>
              <a:t>Safety: Reduction in accidents will lead to better safety standards. </a:t>
            </a:r>
            <a:endParaRPr sz="1500">
              <a:solidFill>
                <a:srgbClr val="000000"/>
              </a:solidFill>
              <a:highlight>
                <a:schemeClr val="dk1"/>
              </a:highlight>
              <a:latin typeface="Arial"/>
              <a:ea typeface="Arial"/>
              <a:cs typeface="Arial"/>
              <a:sym typeface="Arial"/>
            </a:endParaRPr>
          </a:p>
          <a:p>
            <a:pPr indent="-323850" lvl="0" marL="1054100" rtl="0" algn="just">
              <a:lnSpc>
                <a:spcPct val="115000"/>
              </a:lnSpc>
              <a:spcBef>
                <a:spcPts val="3500"/>
              </a:spcBef>
              <a:spcAft>
                <a:spcPts val="0"/>
              </a:spcAft>
              <a:buClr>
                <a:srgbClr val="000000"/>
              </a:buClr>
              <a:buSzPts val="1500"/>
              <a:buFont typeface="Arial"/>
              <a:buChar char="❖"/>
            </a:pPr>
            <a:r>
              <a:rPr lang="en" sz="1500">
                <a:solidFill>
                  <a:srgbClr val="000000"/>
                </a:solidFill>
                <a:highlight>
                  <a:schemeClr val="dk1"/>
                </a:highlight>
                <a:latin typeface="Arial"/>
                <a:ea typeface="Arial"/>
                <a:cs typeface="Arial"/>
                <a:sym typeface="Arial"/>
              </a:rPr>
              <a:t>Increased productivity: Reduced commute times mean longer are often spent on what depends more.</a:t>
            </a:r>
            <a:endParaRPr sz="1500">
              <a:solidFill>
                <a:srgbClr val="000000"/>
              </a:solidFill>
              <a:highlight>
                <a:schemeClr val="dk1"/>
              </a:highlight>
              <a:latin typeface="Arial"/>
              <a:ea typeface="Arial"/>
              <a:cs typeface="Arial"/>
              <a:sym typeface="Arial"/>
            </a:endParaRPr>
          </a:p>
          <a:p>
            <a:pPr indent="-323850" lvl="0" marL="1054100" rtl="0" algn="just">
              <a:lnSpc>
                <a:spcPct val="115000"/>
              </a:lnSpc>
              <a:spcBef>
                <a:spcPts val="3500"/>
              </a:spcBef>
              <a:spcAft>
                <a:spcPts val="0"/>
              </a:spcAft>
              <a:buClr>
                <a:srgbClr val="000000"/>
              </a:buClr>
              <a:buSzPts val="1500"/>
              <a:buFont typeface="Arial"/>
              <a:buChar char="❖"/>
            </a:pPr>
            <a:r>
              <a:rPr lang="en" sz="1500">
                <a:solidFill>
                  <a:srgbClr val="000000"/>
                </a:solidFill>
                <a:highlight>
                  <a:srgbClr val="FFFFFF"/>
                </a:highlight>
                <a:latin typeface="Arial"/>
                <a:ea typeface="Arial"/>
                <a:cs typeface="Arial"/>
                <a:sym typeface="Arial"/>
              </a:rPr>
              <a:t>Environment-friendly: Efficient performance driving forms of the self- driving car will result in lower emissions.</a:t>
            </a:r>
            <a:endParaRPr sz="1500">
              <a:solidFill>
                <a:srgbClr val="000000"/>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08875" y="241750"/>
            <a:ext cx="2363700" cy="60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Methodology</a:t>
            </a:r>
            <a:endParaRPr b="1"/>
          </a:p>
        </p:txBody>
      </p:sp>
      <p:sp>
        <p:nvSpPr>
          <p:cNvPr id="148" name="Google Shape;148;p16"/>
          <p:cNvSpPr/>
          <p:nvPr/>
        </p:nvSpPr>
        <p:spPr>
          <a:xfrm>
            <a:off x="1115050" y="900550"/>
            <a:ext cx="1533900" cy="507600"/>
          </a:xfrm>
          <a:prstGeom prst="roundRect">
            <a:avLst>
              <a:gd fmla="val 16667" name="adj"/>
            </a:avLst>
          </a:prstGeom>
          <a:solidFill>
            <a:srgbClr val="C9DAF8"/>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149" name="Google Shape;149;p16"/>
          <p:cNvSpPr txBox="1"/>
          <p:nvPr/>
        </p:nvSpPr>
        <p:spPr>
          <a:xfrm>
            <a:off x="2602750" y="846550"/>
            <a:ext cx="111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Using sensor logger app</a:t>
            </a:r>
            <a:endParaRPr>
              <a:latin typeface="Calibri"/>
              <a:ea typeface="Calibri"/>
              <a:cs typeface="Calibri"/>
              <a:sym typeface="Calibri"/>
            </a:endParaRPr>
          </a:p>
        </p:txBody>
      </p:sp>
      <p:sp>
        <p:nvSpPr>
          <p:cNvPr id="150" name="Google Shape;150;p16"/>
          <p:cNvSpPr/>
          <p:nvPr/>
        </p:nvSpPr>
        <p:spPr>
          <a:xfrm>
            <a:off x="976750" y="1780325"/>
            <a:ext cx="1810500" cy="507600"/>
          </a:xfrm>
          <a:prstGeom prst="roundRect">
            <a:avLst>
              <a:gd fmla="val 16667" name="adj"/>
            </a:avLst>
          </a:prstGeom>
          <a:solidFill>
            <a:srgbClr val="C9DAF8"/>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151" name="Google Shape;151;p16"/>
          <p:cNvSpPr/>
          <p:nvPr/>
        </p:nvSpPr>
        <p:spPr>
          <a:xfrm>
            <a:off x="919150" y="2606100"/>
            <a:ext cx="1925700" cy="507600"/>
          </a:xfrm>
          <a:prstGeom prst="roundRect">
            <a:avLst>
              <a:gd fmla="val 16667" name="adj"/>
            </a:avLst>
          </a:prstGeom>
          <a:solidFill>
            <a:srgbClr val="C9DAF8"/>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Feature Engineering</a:t>
            </a:r>
            <a:endParaRPr/>
          </a:p>
        </p:txBody>
      </p:sp>
      <p:sp>
        <p:nvSpPr>
          <p:cNvPr id="152" name="Google Shape;152;p16"/>
          <p:cNvSpPr/>
          <p:nvPr/>
        </p:nvSpPr>
        <p:spPr>
          <a:xfrm>
            <a:off x="1374550" y="3455488"/>
            <a:ext cx="1014900" cy="507600"/>
          </a:xfrm>
          <a:prstGeom prst="roundRect">
            <a:avLst>
              <a:gd fmla="val 16667" name="adj"/>
            </a:avLst>
          </a:prstGeom>
          <a:solidFill>
            <a:srgbClr val="C9DAF8"/>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Modelling</a:t>
            </a:r>
            <a:endParaRPr/>
          </a:p>
        </p:txBody>
      </p:sp>
      <p:sp>
        <p:nvSpPr>
          <p:cNvPr id="153" name="Google Shape;153;p16"/>
          <p:cNvSpPr txBox="1"/>
          <p:nvPr/>
        </p:nvSpPr>
        <p:spPr>
          <a:xfrm>
            <a:off x="2453050" y="3397900"/>
            <a:ext cx="181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Using Machine learning algorithms</a:t>
            </a:r>
            <a:endParaRPr>
              <a:latin typeface="Calibri"/>
              <a:ea typeface="Calibri"/>
              <a:cs typeface="Calibri"/>
              <a:sym typeface="Calibri"/>
            </a:endParaRPr>
          </a:p>
        </p:txBody>
      </p:sp>
      <p:sp>
        <p:nvSpPr>
          <p:cNvPr id="154" name="Google Shape;154;p16"/>
          <p:cNvSpPr/>
          <p:nvPr/>
        </p:nvSpPr>
        <p:spPr>
          <a:xfrm>
            <a:off x="2399725" y="4297700"/>
            <a:ext cx="1170300" cy="507600"/>
          </a:xfrm>
          <a:prstGeom prst="roundRect">
            <a:avLst>
              <a:gd fmla="val 16667" name="adj"/>
            </a:avLst>
          </a:prstGeom>
          <a:solidFill>
            <a:srgbClr val="C9DAF8"/>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Model Evaluation</a:t>
            </a:r>
            <a:endParaRPr/>
          </a:p>
        </p:txBody>
      </p:sp>
      <p:sp>
        <p:nvSpPr>
          <p:cNvPr id="155" name="Google Shape;155;p16"/>
          <p:cNvSpPr txBox="1"/>
          <p:nvPr/>
        </p:nvSpPr>
        <p:spPr>
          <a:xfrm>
            <a:off x="1115050" y="4257650"/>
            <a:ext cx="153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Using accuracy metrics</a:t>
            </a:r>
            <a:endParaRPr>
              <a:latin typeface="Calibri"/>
              <a:ea typeface="Calibri"/>
              <a:cs typeface="Calibri"/>
              <a:sym typeface="Calibri"/>
            </a:endParaRPr>
          </a:p>
        </p:txBody>
      </p:sp>
      <p:sp>
        <p:nvSpPr>
          <p:cNvPr id="156" name="Google Shape;156;p16"/>
          <p:cNvSpPr/>
          <p:nvPr/>
        </p:nvSpPr>
        <p:spPr>
          <a:xfrm>
            <a:off x="4136200" y="353775"/>
            <a:ext cx="3309900" cy="1519500"/>
          </a:xfrm>
          <a:prstGeom prst="rect">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p:nvPr/>
        </p:nvSpPr>
        <p:spPr>
          <a:xfrm>
            <a:off x="4438575" y="599325"/>
            <a:ext cx="961200" cy="507600"/>
          </a:xfrm>
          <a:prstGeom prst="roundRect">
            <a:avLst>
              <a:gd fmla="val 16667" name="adj"/>
            </a:avLst>
          </a:prstGeom>
          <a:solidFill>
            <a:srgbClr val="C9DAF8"/>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Cleaning</a:t>
            </a:r>
            <a:endParaRPr/>
          </a:p>
        </p:txBody>
      </p:sp>
      <p:sp>
        <p:nvSpPr>
          <p:cNvPr id="158" name="Google Shape;158;p16"/>
          <p:cNvSpPr/>
          <p:nvPr/>
        </p:nvSpPr>
        <p:spPr>
          <a:xfrm>
            <a:off x="5672575" y="599325"/>
            <a:ext cx="1533900" cy="507600"/>
          </a:xfrm>
          <a:prstGeom prst="roundRect">
            <a:avLst>
              <a:gd fmla="val 16667" name="adj"/>
            </a:avLst>
          </a:prstGeom>
          <a:solidFill>
            <a:srgbClr val="C9DAF8"/>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Transformation</a:t>
            </a:r>
            <a:endParaRPr/>
          </a:p>
        </p:txBody>
      </p:sp>
      <p:sp>
        <p:nvSpPr>
          <p:cNvPr id="159" name="Google Shape;159;p16"/>
          <p:cNvSpPr/>
          <p:nvPr/>
        </p:nvSpPr>
        <p:spPr>
          <a:xfrm>
            <a:off x="4856450" y="1265725"/>
            <a:ext cx="1483800" cy="507600"/>
          </a:xfrm>
          <a:prstGeom prst="roundRect">
            <a:avLst>
              <a:gd fmla="val 16667" name="adj"/>
            </a:avLst>
          </a:prstGeom>
          <a:solidFill>
            <a:srgbClr val="C9DAF8"/>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Recombination</a:t>
            </a:r>
            <a:endParaRPr/>
          </a:p>
        </p:txBody>
      </p:sp>
      <p:sp>
        <p:nvSpPr>
          <p:cNvPr id="160" name="Google Shape;160;p16"/>
          <p:cNvSpPr/>
          <p:nvPr/>
        </p:nvSpPr>
        <p:spPr>
          <a:xfrm>
            <a:off x="4253075" y="4271850"/>
            <a:ext cx="1326300" cy="507600"/>
          </a:xfrm>
          <a:prstGeom prst="roundRect">
            <a:avLst>
              <a:gd fmla="val 16667" name="adj"/>
            </a:avLst>
          </a:prstGeom>
          <a:solidFill>
            <a:srgbClr val="C9DAF8"/>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Optimization</a:t>
            </a:r>
            <a:endParaRPr/>
          </a:p>
        </p:txBody>
      </p:sp>
      <p:sp>
        <p:nvSpPr>
          <p:cNvPr id="161" name="Google Shape;161;p16"/>
          <p:cNvSpPr/>
          <p:nvPr/>
        </p:nvSpPr>
        <p:spPr>
          <a:xfrm>
            <a:off x="6625725" y="4271850"/>
            <a:ext cx="1170300" cy="507600"/>
          </a:xfrm>
          <a:prstGeom prst="roundRect">
            <a:avLst>
              <a:gd fmla="val 16667" name="adj"/>
            </a:avLst>
          </a:prstGeom>
          <a:solidFill>
            <a:srgbClr val="C9DAF8"/>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Prediction</a:t>
            </a:r>
            <a:endParaRPr/>
          </a:p>
        </p:txBody>
      </p:sp>
      <p:sp>
        <p:nvSpPr>
          <p:cNvPr id="162" name="Google Shape;162;p16"/>
          <p:cNvSpPr/>
          <p:nvPr/>
        </p:nvSpPr>
        <p:spPr>
          <a:xfrm>
            <a:off x="4247650" y="2004900"/>
            <a:ext cx="3007200" cy="1710000"/>
          </a:xfrm>
          <a:prstGeom prst="rect">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a:off x="4788400" y="2161888"/>
            <a:ext cx="1925700" cy="372300"/>
          </a:xfrm>
          <a:prstGeom prst="roundRect">
            <a:avLst>
              <a:gd fmla="val 16667" name="adj"/>
            </a:avLst>
          </a:prstGeom>
          <a:solidFill>
            <a:srgbClr val="C9DAF8"/>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Feature extraction</a:t>
            </a:r>
            <a:endParaRPr/>
          </a:p>
        </p:txBody>
      </p:sp>
      <p:sp>
        <p:nvSpPr>
          <p:cNvPr id="164" name="Google Shape;164;p16"/>
          <p:cNvSpPr/>
          <p:nvPr/>
        </p:nvSpPr>
        <p:spPr>
          <a:xfrm>
            <a:off x="4823050" y="2673750"/>
            <a:ext cx="1856400" cy="372300"/>
          </a:xfrm>
          <a:prstGeom prst="roundRect">
            <a:avLst>
              <a:gd fmla="val 16667" name="adj"/>
            </a:avLst>
          </a:prstGeom>
          <a:solidFill>
            <a:srgbClr val="C9DAF8"/>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Factor analysis</a:t>
            </a:r>
            <a:endParaRPr/>
          </a:p>
        </p:txBody>
      </p:sp>
      <p:cxnSp>
        <p:nvCxnSpPr>
          <p:cNvPr id="165" name="Google Shape;165;p16"/>
          <p:cNvCxnSpPr>
            <a:stCxn id="148" idx="2"/>
            <a:endCxn id="150" idx="0"/>
          </p:cNvCxnSpPr>
          <p:nvPr/>
        </p:nvCxnSpPr>
        <p:spPr>
          <a:xfrm>
            <a:off x="1882000" y="1408150"/>
            <a:ext cx="0" cy="372300"/>
          </a:xfrm>
          <a:prstGeom prst="straightConnector1">
            <a:avLst/>
          </a:prstGeom>
          <a:noFill/>
          <a:ln cap="flat" cmpd="sng" w="9525">
            <a:solidFill>
              <a:schemeClr val="dk2"/>
            </a:solidFill>
            <a:prstDash val="solid"/>
            <a:round/>
            <a:headEnd len="med" w="med" type="none"/>
            <a:tailEnd len="med" w="med" type="triangle"/>
          </a:ln>
        </p:spPr>
      </p:cxnSp>
      <p:cxnSp>
        <p:nvCxnSpPr>
          <p:cNvPr id="166" name="Google Shape;166;p16"/>
          <p:cNvCxnSpPr>
            <a:stCxn id="150" idx="2"/>
            <a:endCxn id="151" idx="0"/>
          </p:cNvCxnSpPr>
          <p:nvPr/>
        </p:nvCxnSpPr>
        <p:spPr>
          <a:xfrm>
            <a:off x="1882000" y="2287925"/>
            <a:ext cx="0" cy="318300"/>
          </a:xfrm>
          <a:prstGeom prst="straightConnector1">
            <a:avLst/>
          </a:prstGeom>
          <a:noFill/>
          <a:ln cap="flat" cmpd="sng" w="9525">
            <a:solidFill>
              <a:schemeClr val="dk2"/>
            </a:solidFill>
            <a:prstDash val="solid"/>
            <a:round/>
            <a:headEnd len="med" w="med" type="none"/>
            <a:tailEnd len="med" w="med" type="triangle"/>
          </a:ln>
        </p:spPr>
      </p:cxnSp>
      <p:cxnSp>
        <p:nvCxnSpPr>
          <p:cNvPr id="167" name="Google Shape;167;p16"/>
          <p:cNvCxnSpPr>
            <a:stCxn id="151" idx="2"/>
            <a:endCxn id="152" idx="0"/>
          </p:cNvCxnSpPr>
          <p:nvPr/>
        </p:nvCxnSpPr>
        <p:spPr>
          <a:xfrm>
            <a:off x="1882000" y="3113700"/>
            <a:ext cx="0" cy="341700"/>
          </a:xfrm>
          <a:prstGeom prst="straightConnector1">
            <a:avLst/>
          </a:prstGeom>
          <a:noFill/>
          <a:ln cap="flat" cmpd="sng" w="9525">
            <a:solidFill>
              <a:schemeClr val="dk2"/>
            </a:solidFill>
            <a:prstDash val="solid"/>
            <a:round/>
            <a:headEnd len="med" w="med" type="none"/>
            <a:tailEnd len="med" w="med" type="triangle"/>
          </a:ln>
        </p:spPr>
      </p:cxnSp>
      <p:cxnSp>
        <p:nvCxnSpPr>
          <p:cNvPr id="168" name="Google Shape;168;p16"/>
          <p:cNvCxnSpPr>
            <a:stCxn id="152" idx="2"/>
            <a:endCxn id="154" idx="0"/>
          </p:cNvCxnSpPr>
          <p:nvPr/>
        </p:nvCxnSpPr>
        <p:spPr>
          <a:xfrm>
            <a:off x="1882000" y="3963088"/>
            <a:ext cx="1102800" cy="334500"/>
          </a:xfrm>
          <a:prstGeom prst="straightConnector1">
            <a:avLst/>
          </a:prstGeom>
          <a:noFill/>
          <a:ln cap="flat" cmpd="sng" w="9525">
            <a:solidFill>
              <a:schemeClr val="dk2"/>
            </a:solidFill>
            <a:prstDash val="solid"/>
            <a:round/>
            <a:headEnd len="med" w="med" type="none"/>
            <a:tailEnd len="med" w="med" type="triangle"/>
          </a:ln>
        </p:spPr>
      </p:cxnSp>
      <p:cxnSp>
        <p:nvCxnSpPr>
          <p:cNvPr id="169" name="Google Shape;169;p16"/>
          <p:cNvCxnSpPr>
            <a:stCxn id="154" idx="3"/>
            <a:endCxn id="160" idx="1"/>
          </p:cNvCxnSpPr>
          <p:nvPr/>
        </p:nvCxnSpPr>
        <p:spPr>
          <a:xfrm flipH="1" rot="10800000">
            <a:off x="3570025" y="4525700"/>
            <a:ext cx="683100" cy="25800"/>
          </a:xfrm>
          <a:prstGeom prst="straightConnector1">
            <a:avLst/>
          </a:prstGeom>
          <a:noFill/>
          <a:ln cap="flat" cmpd="sng" w="9525">
            <a:solidFill>
              <a:schemeClr val="dk2"/>
            </a:solidFill>
            <a:prstDash val="solid"/>
            <a:round/>
            <a:headEnd len="med" w="med" type="none"/>
            <a:tailEnd len="med" w="med" type="triangle"/>
          </a:ln>
        </p:spPr>
      </p:cxnSp>
      <p:cxnSp>
        <p:nvCxnSpPr>
          <p:cNvPr id="170" name="Google Shape;170;p16"/>
          <p:cNvCxnSpPr>
            <a:stCxn id="160" idx="3"/>
            <a:endCxn id="161" idx="1"/>
          </p:cNvCxnSpPr>
          <p:nvPr/>
        </p:nvCxnSpPr>
        <p:spPr>
          <a:xfrm>
            <a:off x="5579375" y="4525650"/>
            <a:ext cx="1046400" cy="0"/>
          </a:xfrm>
          <a:prstGeom prst="straightConnector1">
            <a:avLst/>
          </a:prstGeom>
          <a:noFill/>
          <a:ln cap="flat" cmpd="sng" w="9525">
            <a:solidFill>
              <a:schemeClr val="dk2"/>
            </a:solidFill>
            <a:prstDash val="solid"/>
            <a:round/>
            <a:headEnd len="med" w="med" type="none"/>
            <a:tailEnd len="med" w="med" type="triangle"/>
          </a:ln>
        </p:spPr>
      </p:cxnSp>
      <p:cxnSp>
        <p:nvCxnSpPr>
          <p:cNvPr id="171" name="Google Shape;171;p16"/>
          <p:cNvCxnSpPr>
            <a:stCxn id="150" idx="3"/>
            <a:endCxn id="156" idx="1"/>
          </p:cNvCxnSpPr>
          <p:nvPr/>
        </p:nvCxnSpPr>
        <p:spPr>
          <a:xfrm flipH="1" rot="10800000">
            <a:off x="2787250" y="1113425"/>
            <a:ext cx="1349100" cy="920700"/>
          </a:xfrm>
          <a:prstGeom prst="curvedConnector3">
            <a:avLst>
              <a:gd fmla="val 49994" name="adj1"/>
            </a:avLst>
          </a:prstGeom>
          <a:noFill/>
          <a:ln cap="flat" cmpd="sng" w="19050">
            <a:solidFill>
              <a:schemeClr val="dk2"/>
            </a:solidFill>
            <a:prstDash val="solid"/>
            <a:round/>
            <a:headEnd len="med" w="med" type="none"/>
            <a:tailEnd len="med" w="med" type="none"/>
          </a:ln>
        </p:spPr>
      </p:cxnSp>
      <p:cxnSp>
        <p:nvCxnSpPr>
          <p:cNvPr id="172" name="Google Shape;172;p16"/>
          <p:cNvCxnSpPr>
            <a:stCxn id="162" idx="1"/>
            <a:endCxn id="151" idx="3"/>
          </p:cNvCxnSpPr>
          <p:nvPr/>
        </p:nvCxnSpPr>
        <p:spPr>
          <a:xfrm rot="10800000">
            <a:off x="2844850" y="2859900"/>
            <a:ext cx="1402800" cy="0"/>
          </a:xfrm>
          <a:prstGeom prst="straightConnector1">
            <a:avLst/>
          </a:prstGeom>
          <a:noFill/>
          <a:ln cap="flat" cmpd="sng" w="19050">
            <a:solidFill>
              <a:schemeClr val="dk2"/>
            </a:solidFill>
            <a:prstDash val="solid"/>
            <a:round/>
            <a:headEnd len="med" w="med" type="none"/>
            <a:tailEnd len="med" w="med" type="triangle"/>
          </a:ln>
        </p:spPr>
      </p:cxnSp>
      <p:sp>
        <p:nvSpPr>
          <p:cNvPr id="173" name="Google Shape;173;p16"/>
          <p:cNvSpPr/>
          <p:nvPr/>
        </p:nvSpPr>
        <p:spPr>
          <a:xfrm>
            <a:off x="4553500" y="3185588"/>
            <a:ext cx="2475300" cy="372300"/>
          </a:xfrm>
          <a:prstGeom prst="roundRect">
            <a:avLst>
              <a:gd fmla="val 16667" name="adj"/>
            </a:avLst>
          </a:prstGeom>
          <a:solidFill>
            <a:srgbClr val="C9DAF8"/>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Fit to a </a:t>
            </a:r>
            <a:r>
              <a:rPr lang="en"/>
              <a:t>classification</a:t>
            </a:r>
            <a:r>
              <a:rPr lang="en"/>
              <a:t> model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7"/>
          <p:cNvSpPr txBox="1"/>
          <p:nvPr>
            <p:ph type="title"/>
          </p:nvPr>
        </p:nvSpPr>
        <p:spPr>
          <a:xfrm>
            <a:off x="819150" y="335300"/>
            <a:ext cx="7505700" cy="64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A Brief Description of Proposed work :</a:t>
            </a:r>
            <a:r>
              <a:rPr lang="en"/>
              <a:t> </a:t>
            </a:r>
            <a:endParaRPr/>
          </a:p>
        </p:txBody>
      </p:sp>
      <p:sp>
        <p:nvSpPr>
          <p:cNvPr id="179" name="Google Shape;179;p17"/>
          <p:cNvSpPr txBox="1"/>
          <p:nvPr>
            <p:ph idx="1" type="body"/>
          </p:nvPr>
        </p:nvSpPr>
        <p:spPr>
          <a:xfrm>
            <a:off x="819150" y="1050650"/>
            <a:ext cx="7977300" cy="3810900"/>
          </a:xfrm>
          <a:prstGeom prst="rect">
            <a:avLst/>
          </a:prstGeom>
        </p:spPr>
        <p:txBody>
          <a:bodyPr anchorCtr="0" anchor="t" bIns="91425" lIns="91425" spcFirstLastPara="1" rIns="91425" wrap="square" tIns="91425">
            <a:noAutofit/>
          </a:bodyPr>
          <a:lstStyle/>
          <a:p>
            <a:pPr indent="0" lvl="0" marL="0" rtl="0" algn="just">
              <a:lnSpc>
                <a:spcPct val="125000"/>
              </a:lnSpc>
              <a:spcBef>
                <a:spcPts val="0"/>
              </a:spcBef>
              <a:spcAft>
                <a:spcPts val="0"/>
              </a:spcAft>
              <a:buNone/>
            </a:pPr>
            <a:r>
              <a:rPr lang="en" sz="1500">
                <a:solidFill>
                  <a:srgbClr val="000000"/>
                </a:solidFill>
                <a:latin typeface="Times New Roman"/>
                <a:ea typeface="Times New Roman"/>
                <a:cs typeface="Times New Roman"/>
                <a:sym typeface="Times New Roman"/>
              </a:rPr>
              <a:t>We have proposed to divide our work into four major parts.</a:t>
            </a:r>
            <a:endParaRPr sz="1500">
              <a:solidFill>
                <a:srgbClr val="000000"/>
              </a:solidFill>
              <a:latin typeface="Times New Roman"/>
              <a:ea typeface="Times New Roman"/>
              <a:cs typeface="Times New Roman"/>
              <a:sym typeface="Times New Roman"/>
            </a:endParaRPr>
          </a:p>
          <a:p>
            <a:pPr indent="-323850" lvl="0" marL="457200" rtl="0" algn="just">
              <a:lnSpc>
                <a:spcPct val="125000"/>
              </a:lnSpc>
              <a:spcBef>
                <a:spcPts val="0"/>
              </a:spcBef>
              <a:spcAft>
                <a:spcPts val="0"/>
              </a:spcAft>
              <a:buClr>
                <a:srgbClr val="000000"/>
              </a:buClr>
              <a:buSzPts val="1500"/>
              <a:buFont typeface="Times New Roman"/>
              <a:buChar char="❖"/>
            </a:pPr>
            <a:r>
              <a:rPr b="1" i="1" lang="en" sz="1500">
                <a:solidFill>
                  <a:srgbClr val="000000"/>
                </a:solidFill>
                <a:latin typeface="Times New Roman"/>
                <a:ea typeface="Times New Roman"/>
                <a:cs typeface="Times New Roman"/>
                <a:sym typeface="Times New Roman"/>
              </a:rPr>
              <a:t>Part 1</a:t>
            </a:r>
            <a:r>
              <a:rPr lang="en" sz="1500">
                <a:solidFill>
                  <a:srgbClr val="000000"/>
                </a:solidFill>
                <a:latin typeface="Times New Roman"/>
                <a:ea typeface="Times New Roman"/>
                <a:cs typeface="Times New Roman"/>
                <a:sym typeface="Times New Roman"/>
              </a:rPr>
              <a:t> -</a:t>
            </a:r>
            <a:endParaRPr sz="1500">
              <a:solidFill>
                <a:srgbClr val="000000"/>
              </a:solidFill>
              <a:latin typeface="Times New Roman"/>
              <a:ea typeface="Times New Roman"/>
              <a:cs typeface="Times New Roman"/>
              <a:sym typeface="Times New Roman"/>
            </a:endParaRPr>
          </a:p>
          <a:p>
            <a:pPr indent="-323850" lvl="1" marL="914400" rtl="0" algn="just">
              <a:lnSpc>
                <a:spcPct val="125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Data collection and preprocessing </a:t>
            </a:r>
            <a:endParaRPr sz="1500">
              <a:solidFill>
                <a:srgbClr val="000000"/>
              </a:solidFill>
              <a:latin typeface="Times New Roman"/>
              <a:ea typeface="Times New Roman"/>
              <a:cs typeface="Times New Roman"/>
              <a:sym typeface="Times New Roman"/>
            </a:endParaRPr>
          </a:p>
          <a:p>
            <a:pPr indent="-323850" lvl="1" marL="914400" rtl="0" algn="just">
              <a:lnSpc>
                <a:spcPct val="125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Literature work where we go through different papers based on Road quality assessment,</a:t>
            </a:r>
            <a:endParaRPr sz="1500">
              <a:solidFill>
                <a:srgbClr val="000000"/>
              </a:solidFill>
              <a:latin typeface="Times New Roman"/>
              <a:ea typeface="Times New Roman"/>
              <a:cs typeface="Times New Roman"/>
              <a:sym typeface="Times New Roman"/>
            </a:endParaRPr>
          </a:p>
          <a:p>
            <a:pPr indent="-323850" lvl="1" marL="914400" rtl="0" algn="just">
              <a:lnSpc>
                <a:spcPct val="125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Dataset visualization </a:t>
            </a:r>
            <a:r>
              <a:rPr lang="en" sz="1500">
                <a:solidFill>
                  <a:srgbClr val="000000"/>
                </a:solidFill>
                <a:latin typeface="Times New Roman"/>
                <a:ea typeface="Times New Roman"/>
                <a:cs typeface="Times New Roman"/>
                <a:sym typeface="Times New Roman"/>
              </a:rPr>
              <a:t> </a:t>
            </a:r>
            <a:endParaRPr sz="1500">
              <a:solidFill>
                <a:srgbClr val="000000"/>
              </a:solidFill>
              <a:latin typeface="Times New Roman"/>
              <a:ea typeface="Times New Roman"/>
              <a:cs typeface="Times New Roman"/>
              <a:sym typeface="Times New Roman"/>
            </a:endParaRPr>
          </a:p>
          <a:p>
            <a:pPr indent="-323850" lvl="0" marL="457200" rtl="0" algn="just">
              <a:lnSpc>
                <a:spcPct val="125000"/>
              </a:lnSpc>
              <a:spcBef>
                <a:spcPts val="0"/>
              </a:spcBef>
              <a:spcAft>
                <a:spcPts val="0"/>
              </a:spcAft>
              <a:buClr>
                <a:srgbClr val="000000"/>
              </a:buClr>
              <a:buSzPts val="1500"/>
              <a:buFont typeface="Times New Roman"/>
              <a:buChar char="❖"/>
            </a:pPr>
            <a:r>
              <a:rPr b="1" i="1" lang="en" sz="1500">
                <a:solidFill>
                  <a:srgbClr val="000000"/>
                </a:solidFill>
                <a:latin typeface="Times New Roman"/>
                <a:ea typeface="Times New Roman"/>
                <a:cs typeface="Times New Roman"/>
                <a:sym typeface="Times New Roman"/>
              </a:rPr>
              <a:t>Part 2</a:t>
            </a:r>
            <a:r>
              <a:rPr lang="en" sz="1500">
                <a:solidFill>
                  <a:srgbClr val="000000"/>
                </a:solidFill>
                <a:latin typeface="Times New Roman"/>
                <a:ea typeface="Times New Roman"/>
                <a:cs typeface="Times New Roman"/>
                <a:sym typeface="Times New Roman"/>
              </a:rPr>
              <a:t> - </a:t>
            </a:r>
            <a:endParaRPr sz="1500">
              <a:solidFill>
                <a:srgbClr val="000000"/>
              </a:solidFill>
              <a:latin typeface="Times New Roman"/>
              <a:ea typeface="Times New Roman"/>
              <a:cs typeface="Times New Roman"/>
              <a:sym typeface="Times New Roman"/>
            </a:endParaRPr>
          </a:p>
          <a:p>
            <a:pPr indent="-323850" lvl="1" marL="914400" rtl="0" algn="just">
              <a:lnSpc>
                <a:spcPct val="125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Statistical analysis of data and base models</a:t>
            </a:r>
            <a:endParaRPr sz="1500">
              <a:solidFill>
                <a:srgbClr val="000000"/>
              </a:solidFill>
              <a:latin typeface="Times New Roman"/>
              <a:ea typeface="Times New Roman"/>
              <a:cs typeface="Times New Roman"/>
              <a:sym typeface="Times New Roman"/>
            </a:endParaRPr>
          </a:p>
          <a:p>
            <a:pPr indent="-323850" lvl="1" marL="914400" rtl="0" algn="just">
              <a:lnSpc>
                <a:spcPct val="125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Feature engineering </a:t>
            </a:r>
            <a:r>
              <a:rPr lang="en" sz="1500">
                <a:solidFill>
                  <a:srgbClr val="000000"/>
                </a:solidFill>
                <a:latin typeface="Times New Roman"/>
                <a:ea typeface="Times New Roman"/>
                <a:cs typeface="Times New Roman"/>
                <a:sym typeface="Times New Roman"/>
              </a:rPr>
              <a:t> </a:t>
            </a:r>
            <a:endParaRPr sz="1500">
              <a:solidFill>
                <a:srgbClr val="000000"/>
              </a:solidFill>
              <a:latin typeface="Times New Roman"/>
              <a:ea typeface="Times New Roman"/>
              <a:cs typeface="Times New Roman"/>
              <a:sym typeface="Times New Roman"/>
            </a:endParaRPr>
          </a:p>
          <a:p>
            <a:pPr indent="-323850" lvl="0" marL="457200" rtl="0" algn="just">
              <a:lnSpc>
                <a:spcPct val="125000"/>
              </a:lnSpc>
              <a:spcBef>
                <a:spcPts val="0"/>
              </a:spcBef>
              <a:spcAft>
                <a:spcPts val="0"/>
              </a:spcAft>
              <a:buClr>
                <a:srgbClr val="000000"/>
              </a:buClr>
              <a:buSzPts val="1500"/>
              <a:buFont typeface="Times New Roman"/>
              <a:buChar char="❖"/>
            </a:pPr>
            <a:r>
              <a:rPr b="1" i="1" lang="en" sz="1500">
                <a:solidFill>
                  <a:srgbClr val="000000"/>
                </a:solidFill>
                <a:latin typeface="Times New Roman"/>
                <a:ea typeface="Times New Roman"/>
                <a:cs typeface="Times New Roman"/>
                <a:sym typeface="Times New Roman"/>
              </a:rPr>
              <a:t>Part 3</a:t>
            </a:r>
            <a:r>
              <a:rPr lang="en" sz="1500">
                <a:solidFill>
                  <a:srgbClr val="000000"/>
                </a:solidFill>
                <a:latin typeface="Times New Roman"/>
                <a:ea typeface="Times New Roman"/>
                <a:cs typeface="Times New Roman"/>
                <a:sym typeface="Times New Roman"/>
              </a:rPr>
              <a:t> - </a:t>
            </a:r>
            <a:endParaRPr sz="1500">
              <a:solidFill>
                <a:srgbClr val="000000"/>
              </a:solidFill>
              <a:latin typeface="Times New Roman"/>
              <a:ea typeface="Times New Roman"/>
              <a:cs typeface="Times New Roman"/>
              <a:sym typeface="Times New Roman"/>
            </a:endParaRPr>
          </a:p>
          <a:p>
            <a:pPr indent="-323850" lvl="1" marL="914400" rtl="0" algn="just">
              <a:lnSpc>
                <a:spcPct val="125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Continuation of building model using unsupervised learning </a:t>
            </a:r>
            <a:endParaRPr sz="1500">
              <a:solidFill>
                <a:srgbClr val="000000"/>
              </a:solidFill>
              <a:latin typeface="Times New Roman"/>
              <a:ea typeface="Times New Roman"/>
              <a:cs typeface="Times New Roman"/>
              <a:sym typeface="Times New Roman"/>
            </a:endParaRPr>
          </a:p>
          <a:p>
            <a:pPr indent="-323850" lvl="1" marL="914400" rtl="0" algn="just">
              <a:lnSpc>
                <a:spcPct val="125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Focus on improving the accuracy score of our model.</a:t>
            </a:r>
            <a:endParaRPr sz="1500">
              <a:solidFill>
                <a:srgbClr val="000000"/>
              </a:solidFill>
              <a:latin typeface="Times New Roman"/>
              <a:ea typeface="Times New Roman"/>
              <a:cs typeface="Times New Roman"/>
              <a:sym typeface="Times New Roman"/>
            </a:endParaRPr>
          </a:p>
          <a:p>
            <a:pPr indent="-323850" lvl="0" marL="457200" rtl="0" algn="just">
              <a:lnSpc>
                <a:spcPct val="125000"/>
              </a:lnSpc>
              <a:spcBef>
                <a:spcPts val="0"/>
              </a:spcBef>
              <a:spcAft>
                <a:spcPts val="0"/>
              </a:spcAft>
              <a:buClr>
                <a:srgbClr val="000000"/>
              </a:buClr>
              <a:buSzPts val="1500"/>
              <a:buFont typeface="Times New Roman"/>
              <a:buChar char="❖"/>
            </a:pPr>
            <a:r>
              <a:rPr b="1" i="1" lang="en" sz="1500">
                <a:solidFill>
                  <a:srgbClr val="000000"/>
                </a:solidFill>
                <a:latin typeface="Times New Roman"/>
                <a:ea typeface="Times New Roman"/>
                <a:cs typeface="Times New Roman"/>
                <a:sym typeface="Times New Roman"/>
              </a:rPr>
              <a:t>Part 4</a:t>
            </a:r>
            <a:r>
              <a:rPr lang="en" sz="1500">
                <a:solidFill>
                  <a:srgbClr val="000000"/>
                </a:solidFill>
                <a:latin typeface="Times New Roman"/>
                <a:ea typeface="Times New Roman"/>
                <a:cs typeface="Times New Roman"/>
                <a:sym typeface="Times New Roman"/>
              </a:rPr>
              <a:t> - </a:t>
            </a:r>
            <a:endParaRPr sz="1500">
              <a:solidFill>
                <a:srgbClr val="000000"/>
              </a:solidFill>
              <a:latin typeface="Times New Roman"/>
              <a:ea typeface="Times New Roman"/>
              <a:cs typeface="Times New Roman"/>
              <a:sym typeface="Times New Roman"/>
            </a:endParaRPr>
          </a:p>
          <a:p>
            <a:pPr indent="-323850" lvl="1" marL="914400" rtl="0" algn="just">
              <a:lnSpc>
                <a:spcPct val="125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Optimization and better accuracy score</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8"/>
          <p:cNvSpPr txBox="1"/>
          <p:nvPr>
            <p:ph type="title"/>
          </p:nvPr>
        </p:nvSpPr>
        <p:spPr>
          <a:xfrm>
            <a:off x="819150" y="233250"/>
            <a:ext cx="7505700" cy="1001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latin typeface="Arial"/>
                <a:ea typeface="Arial"/>
                <a:cs typeface="Arial"/>
                <a:sym typeface="Arial"/>
              </a:rPr>
              <a:t>Part 2</a:t>
            </a:r>
            <a:endParaRPr b="1" u="sng">
              <a:latin typeface="Arial"/>
              <a:ea typeface="Arial"/>
              <a:cs typeface="Arial"/>
              <a:sym typeface="Arial"/>
            </a:endParaRPr>
          </a:p>
          <a:p>
            <a:pPr indent="0" lvl="0" marL="0" rtl="0" algn="l">
              <a:spcBef>
                <a:spcPts val="0"/>
              </a:spcBef>
              <a:spcAft>
                <a:spcPts val="0"/>
              </a:spcAft>
              <a:buNone/>
            </a:pPr>
            <a:r>
              <a:rPr lang="en">
                <a:latin typeface="Arial"/>
                <a:ea typeface="Arial"/>
                <a:cs typeface="Arial"/>
                <a:sym typeface="Arial"/>
              </a:rPr>
              <a:t>Feature engineering</a:t>
            </a:r>
            <a:endParaRPr>
              <a:latin typeface="Arial"/>
              <a:ea typeface="Arial"/>
              <a:cs typeface="Arial"/>
              <a:sym typeface="Arial"/>
            </a:endParaRPr>
          </a:p>
          <a:p>
            <a:pPr indent="0" lvl="0" marL="0" rtl="0" algn="l">
              <a:spcBef>
                <a:spcPts val="0"/>
              </a:spcBef>
              <a:spcAft>
                <a:spcPts val="0"/>
              </a:spcAft>
              <a:buNone/>
            </a:pPr>
            <a:r>
              <a:t/>
            </a:r>
            <a:endParaRPr/>
          </a:p>
        </p:txBody>
      </p:sp>
      <p:sp>
        <p:nvSpPr>
          <p:cNvPr id="185" name="Google Shape;185;p18"/>
          <p:cNvSpPr txBox="1"/>
          <p:nvPr>
            <p:ph idx="1" type="body"/>
          </p:nvPr>
        </p:nvSpPr>
        <p:spPr>
          <a:xfrm>
            <a:off x="819150" y="1234950"/>
            <a:ext cx="7505700" cy="31533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Data transformation using change of frame of reference</a:t>
            </a:r>
            <a:endParaRPr sz="1500"/>
          </a:p>
          <a:p>
            <a:pPr indent="-323850" lvl="0" marL="457200" rtl="0" algn="l">
              <a:spcBef>
                <a:spcPts val="0"/>
              </a:spcBef>
              <a:spcAft>
                <a:spcPts val="0"/>
              </a:spcAft>
              <a:buSzPts val="1500"/>
              <a:buChar char="❖"/>
            </a:pPr>
            <a:r>
              <a:rPr lang="en" sz="1500"/>
              <a:t>Using Exponential Moving average</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rPr lang="en"/>
              <a:t> </a:t>
            </a:r>
            <a:endParaRPr/>
          </a:p>
        </p:txBody>
      </p:sp>
      <p:pic>
        <p:nvPicPr>
          <p:cNvPr id="186" name="Google Shape;186;p18"/>
          <p:cNvPicPr preferRelativeResize="0"/>
          <p:nvPr/>
        </p:nvPicPr>
        <p:blipFill>
          <a:blip r:embed="rId3">
            <a:alphaModFix/>
          </a:blip>
          <a:stretch>
            <a:fillRect/>
          </a:stretch>
        </p:blipFill>
        <p:spPr>
          <a:xfrm>
            <a:off x="1377725" y="1946238"/>
            <a:ext cx="3926900" cy="1730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9"/>
          <p:cNvSpPr txBox="1"/>
          <p:nvPr>
            <p:ph type="title"/>
          </p:nvPr>
        </p:nvSpPr>
        <p:spPr>
          <a:xfrm>
            <a:off x="819150" y="4373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transformation (Next Steps)</a:t>
            </a:r>
            <a:endParaRPr/>
          </a:p>
        </p:txBody>
      </p:sp>
      <p:sp>
        <p:nvSpPr>
          <p:cNvPr id="192" name="Google Shape;192;p19"/>
          <p:cNvSpPr txBox="1"/>
          <p:nvPr>
            <p:ph idx="1" type="body"/>
          </p:nvPr>
        </p:nvSpPr>
        <p:spPr>
          <a:xfrm>
            <a:off x="683750" y="1048375"/>
            <a:ext cx="7641000" cy="3758400"/>
          </a:xfrm>
          <a:prstGeom prst="rect">
            <a:avLst/>
          </a:prstGeom>
        </p:spPr>
        <p:txBody>
          <a:bodyPr anchorCtr="0" anchor="t" bIns="91425" lIns="91425" spcFirstLastPara="1" rIns="91425" wrap="square" tIns="91425">
            <a:normAutofit fontScale="92500" lnSpcReduction="20000"/>
          </a:bodyPr>
          <a:lstStyle/>
          <a:p>
            <a:pPr indent="-316706" lvl="0" marL="457200" rtl="0" algn="l">
              <a:spcBef>
                <a:spcPts val="0"/>
              </a:spcBef>
              <a:spcAft>
                <a:spcPts val="0"/>
              </a:spcAft>
              <a:buSzPct val="100000"/>
              <a:buChar char="●"/>
            </a:pPr>
            <a:r>
              <a:rPr lang="en" sz="1500"/>
              <a:t>Changing the frame of reference using gyroscope data</a:t>
            </a:r>
            <a:endParaRPr sz="15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04958" lvl="0" marL="457200" rtl="0" algn="l">
              <a:spcBef>
                <a:spcPts val="1200"/>
              </a:spcBef>
              <a:spcAft>
                <a:spcPts val="0"/>
              </a:spcAft>
              <a:buSzPct val="100000"/>
              <a:buChar char="●"/>
            </a:pPr>
            <a:r>
              <a:rPr lang="en"/>
              <a:t>Using yaw, pitch, roll rotation from mobile coordinates to fixed coordinate system</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93" name="Google Shape;193;p19"/>
          <p:cNvPicPr preferRelativeResize="0"/>
          <p:nvPr/>
        </p:nvPicPr>
        <p:blipFill>
          <a:blip r:embed="rId3">
            <a:alphaModFix/>
          </a:blip>
          <a:stretch>
            <a:fillRect/>
          </a:stretch>
        </p:blipFill>
        <p:spPr>
          <a:xfrm>
            <a:off x="875600" y="1504263"/>
            <a:ext cx="1657350" cy="1685925"/>
          </a:xfrm>
          <a:prstGeom prst="rect">
            <a:avLst/>
          </a:prstGeom>
          <a:noFill/>
          <a:ln>
            <a:noFill/>
          </a:ln>
        </p:spPr>
      </p:pic>
      <p:pic>
        <p:nvPicPr>
          <p:cNvPr id="194" name="Google Shape;194;p19"/>
          <p:cNvPicPr preferRelativeResize="0"/>
          <p:nvPr/>
        </p:nvPicPr>
        <p:blipFill>
          <a:blip r:embed="rId4">
            <a:alphaModFix/>
          </a:blip>
          <a:stretch>
            <a:fillRect/>
          </a:stretch>
        </p:blipFill>
        <p:spPr>
          <a:xfrm>
            <a:off x="2781288" y="1504275"/>
            <a:ext cx="5457825" cy="1885950"/>
          </a:xfrm>
          <a:prstGeom prst="rect">
            <a:avLst/>
          </a:prstGeom>
          <a:noFill/>
          <a:ln>
            <a:noFill/>
          </a:ln>
        </p:spPr>
      </p:pic>
      <p:pic>
        <p:nvPicPr>
          <p:cNvPr id="195" name="Google Shape;195;p19"/>
          <p:cNvPicPr preferRelativeResize="0"/>
          <p:nvPr/>
        </p:nvPicPr>
        <p:blipFill rotWithShape="1">
          <a:blip r:embed="rId5">
            <a:alphaModFix/>
          </a:blip>
          <a:srcRect b="41710" l="0" r="0" t="-4461"/>
          <a:stretch/>
        </p:blipFill>
        <p:spPr>
          <a:xfrm>
            <a:off x="1023275" y="3813375"/>
            <a:ext cx="6781800" cy="86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0"/>
          <p:cNvSpPr txBox="1"/>
          <p:nvPr>
            <p:ph type="title"/>
          </p:nvPr>
        </p:nvSpPr>
        <p:spPr>
          <a:xfrm>
            <a:off x="455850" y="5496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after data transformation</a:t>
            </a:r>
            <a:endParaRPr/>
          </a:p>
        </p:txBody>
      </p:sp>
      <p:sp>
        <p:nvSpPr>
          <p:cNvPr id="201" name="Google Shape;201;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20"/>
          <p:cNvPicPr preferRelativeResize="0"/>
          <p:nvPr/>
        </p:nvPicPr>
        <p:blipFill>
          <a:blip r:embed="rId3">
            <a:alphaModFix/>
          </a:blip>
          <a:stretch>
            <a:fillRect/>
          </a:stretch>
        </p:blipFill>
        <p:spPr>
          <a:xfrm>
            <a:off x="676975" y="1584550"/>
            <a:ext cx="6838950" cy="2381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1"/>
          <p:cNvSpPr txBox="1"/>
          <p:nvPr>
            <p:ph type="title"/>
          </p:nvPr>
        </p:nvSpPr>
        <p:spPr>
          <a:xfrm>
            <a:off x="819150" y="5190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Visualization of EMA of transformed data</a:t>
            </a:r>
            <a:endParaRPr/>
          </a:p>
        </p:txBody>
      </p:sp>
      <p:sp>
        <p:nvSpPr>
          <p:cNvPr id="208" name="Google Shape;208;p2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9" name="Google Shape;209;p21"/>
          <p:cNvPicPr preferRelativeResize="0"/>
          <p:nvPr/>
        </p:nvPicPr>
        <p:blipFill rotWithShape="1">
          <a:blip r:embed="rId3">
            <a:alphaModFix/>
          </a:blip>
          <a:srcRect b="0" l="0" r="0" t="2666"/>
          <a:stretch/>
        </p:blipFill>
        <p:spPr>
          <a:xfrm>
            <a:off x="819150" y="1132800"/>
            <a:ext cx="7113124" cy="35755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